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386" r:id="rId2"/>
    <p:sldId id="400" r:id="rId3"/>
    <p:sldId id="399" r:id="rId4"/>
    <p:sldId id="410" r:id="rId5"/>
    <p:sldId id="369" r:id="rId6"/>
    <p:sldId id="370" r:id="rId7"/>
    <p:sldId id="371" r:id="rId8"/>
    <p:sldId id="375" r:id="rId9"/>
    <p:sldId id="385" r:id="rId10"/>
    <p:sldId id="372" r:id="rId11"/>
    <p:sldId id="373" r:id="rId12"/>
    <p:sldId id="387" r:id="rId13"/>
    <p:sldId id="382" r:id="rId14"/>
    <p:sldId id="383" r:id="rId15"/>
    <p:sldId id="384" r:id="rId16"/>
    <p:sldId id="379" r:id="rId17"/>
    <p:sldId id="381" r:id="rId18"/>
    <p:sldId id="401" r:id="rId19"/>
    <p:sldId id="402" r:id="rId20"/>
    <p:sldId id="403" r:id="rId21"/>
    <p:sldId id="404" r:id="rId22"/>
    <p:sldId id="406" r:id="rId23"/>
    <p:sldId id="407" r:id="rId24"/>
    <p:sldId id="408" r:id="rId25"/>
    <p:sldId id="405" r:id="rId26"/>
    <p:sldId id="394" r:id="rId27"/>
    <p:sldId id="391" r:id="rId28"/>
    <p:sldId id="411" r:id="rId29"/>
    <p:sldId id="392" r:id="rId30"/>
    <p:sldId id="40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39F7"/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94660"/>
  </p:normalViewPr>
  <p:slideViewPr>
    <p:cSldViewPr>
      <p:cViewPr varScale="1">
        <p:scale>
          <a:sx n="107" d="100"/>
          <a:sy n="107" d="100"/>
        </p:scale>
        <p:origin x="114" y="17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4DB3E-F3DF-4C10-9769-465595BF62D3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1D8C2-1F9A-4D1F-8DE4-EE501AA2A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43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5438-6CAC-4C74-97F0-FB3AD938D2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0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5E5438-6CAC-4C74-97F0-FB3AD938D26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7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0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541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63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D3E43A-D0F1-414C-A4C6-FBD75031969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08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45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10CF7-4E63-423C-9BDC-DFF9F3087600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D0DD6-7805-4E9D-B150-4B5056EA54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4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26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3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2FCF79-9E38-4FC4-83C1-FDAED28FB12B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685F7A-E714-4C6D-A555-AB98479AB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2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9" y="6261020"/>
            <a:ext cx="711201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1" y="6307890"/>
            <a:ext cx="584200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3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CF79-9E38-4FC4-83C1-FDAED28FB12B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85F7A-E714-4C6D-A555-AB98479ABE8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0" descr="http://otis.grc.nasa.gov/images/nasa_logo.g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613" y="6261020"/>
            <a:ext cx="810588" cy="49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cnolby\Documents\Caitlin\Images\NDSG_logo_small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6307890"/>
            <a:ext cx="679845" cy="39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55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1B610CF7-4E63-423C-9BDC-DFF9F3087600}" type="datetimeFigureOut">
              <a:rPr lang="en-US" smtClean="0"/>
              <a:pPr/>
              <a:t>4/25/2019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845D0DD6-7805-4E9D-B150-4B5056EA54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mars.jpl.nasa.gov/msl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lunar.gsfc.nasa.gov/forkids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scigirlsconnect.org/page/activiti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lpi.usra.edu/education/resources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nasa.gov/offices/education/programs/national/summer/education_resources/#.U5jRovldV8E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discovery.nasa.gov/index.cf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kepler.nasa.gov/multimedia/Interactives/HowKeplerDiscoversPlanetsElementary/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s://www.youtube.com/watch?v=D5iyZTXiX78&amp;feature=youtu.be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gif"/><Relationship Id="rId2" Type="http://schemas.openxmlformats.org/officeDocument/2006/relationships/hyperlink" Target="http://www.youtube.com/watch?v=J-eC45cghyk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hyperlink" Target="http://www.youtube.com/watch?v=oZNSszq9O-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youtube.com/watch?v=B17TmSSb5aI" TargetMode="Externa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R3Igc3Rhf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nasa.gov/education/materials/#.VYiAhU3bJ9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a.gov/audience/forstudents/k-4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spacemath.gsfc.nasa.gov/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eam.tv/channel/iss-hdev-payload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spotthestation.nasa.gov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28600"/>
            <a:ext cx="12192000" cy="5334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30000">
                <a:schemeClr val="tx1"/>
              </a:gs>
              <a:gs pos="100000">
                <a:srgbClr val="8A39F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0" y="0"/>
            <a:ext cx="2370076" cy="6858000"/>
          </a:xfrm>
          <a:prstGeom prst="rect">
            <a:avLst/>
          </a:prstGeom>
          <a:gradFill flip="none" rotWithShape="1">
            <a:gsLst>
              <a:gs pos="30000">
                <a:srgbClr val="451D7C"/>
              </a:gs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2624636"/>
            <a:ext cx="12192000" cy="2463240"/>
          </a:xfrm>
          <a:prstGeom prst="rect">
            <a:avLst/>
          </a:prstGeom>
          <a:gradFill>
            <a:gsLst>
              <a:gs pos="0">
                <a:schemeClr val="tx1"/>
              </a:gs>
              <a:gs pos="0">
                <a:schemeClr val="tx1"/>
              </a:gs>
              <a:gs pos="100000">
                <a:srgbClr val="8A39F7"/>
              </a:gs>
            </a:gsLst>
            <a:lin ang="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88160" y="2640711"/>
            <a:ext cx="5486400" cy="1413964"/>
          </a:xfrm>
        </p:spPr>
        <p:txBody>
          <a:bodyPr/>
          <a:lstStyle/>
          <a:p>
            <a:r>
              <a:rPr lang="en-US" dirty="0" smtClean="0"/>
              <a:t>Educator Resources in</a:t>
            </a:r>
            <a:br>
              <a:rPr lang="en-US" dirty="0" smtClean="0"/>
            </a:br>
            <a:r>
              <a:rPr lang="en-US" dirty="0" smtClean="0"/>
              <a:t>Space Sciences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2829" y="4243726"/>
            <a:ext cx="5410200" cy="860225"/>
          </a:xfrm>
        </p:spPr>
        <p:txBody>
          <a:bodyPr/>
          <a:lstStyle/>
          <a:p>
            <a:r>
              <a:rPr lang="en-US" dirty="0" smtClean="0"/>
              <a:t>Caitlin Nolby and Marissa Saad</a:t>
            </a:r>
          </a:p>
          <a:p>
            <a:r>
              <a:rPr lang="en-US" dirty="0" smtClean="0"/>
              <a:t>North Dakota Space Grant Consortium</a:t>
            </a:r>
            <a:endParaRPr lang="en-US" dirty="0"/>
          </a:p>
        </p:txBody>
      </p:sp>
      <p:pic>
        <p:nvPicPr>
          <p:cNvPr id="1026" name="Picture 2" descr="http://mublog.marymount.edu/MUBlog/eadoberportfolio/files/2013/02/Educational-Computer-Games-For-Kid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7" y="480115"/>
            <a:ext cx="2743200" cy="1828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tspaceeducation.org/images/vsep/167837main_morgan_students_5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921" y="4775703"/>
            <a:ext cx="2910532" cy="19347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energia.ru/ru/im/4-is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017">
            <a:off x="2280676" y="3027695"/>
            <a:ext cx="2378067" cy="21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visdomsnettet.dk/image/145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23" y="1642241"/>
            <a:ext cx="1830306" cy="178881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.nationalgeographic.com/wpf/media-live/photos/000/578/overrides/mars-rover-landing-sequence-lowering-sky-crane_57832_600x45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6" r="9505"/>
          <a:stretch/>
        </p:blipFill>
        <p:spPr bwMode="auto">
          <a:xfrm>
            <a:off x="529628" y="3118882"/>
            <a:ext cx="1670364" cy="24521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4074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09368"/>
            <a:ext cx="7467600" cy="58529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3810000" cy="762000"/>
          </a:xfrm>
        </p:spPr>
        <p:txBody>
          <a:bodyPr/>
          <a:lstStyle/>
          <a:p>
            <a:r>
              <a:rPr lang="en-US" dirty="0" smtClean="0"/>
              <a:t>Mars Curiosity Rover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962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190123"/>
            <a:ext cx="6629400" cy="685800"/>
          </a:xfrm>
        </p:spPr>
        <p:txBody>
          <a:bodyPr/>
          <a:lstStyle/>
          <a:p>
            <a:r>
              <a:rPr lang="en-US" dirty="0" smtClean="0"/>
              <a:t>NASA – Lunar Reconnaissance Orbiter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4" y="1066800"/>
            <a:ext cx="6019800" cy="542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33400" y="1752600"/>
            <a:ext cx="11506200" cy="4461838"/>
            <a:chOff x="533400" y="1752600"/>
            <a:chExt cx="11506200" cy="44618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0739" y="1782618"/>
              <a:ext cx="6258861" cy="4389582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533400" y="1752600"/>
              <a:ext cx="11506200" cy="4461838"/>
              <a:chOff x="-1737521" y="1752600"/>
              <a:chExt cx="10776850" cy="4461838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276599" y="1752600"/>
                <a:ext cx="5762730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1737521" y="1758099"/>
                <a:ext cx="5024933" cy="4438620"/>
                <a:chOff x="-1737521" y="1758099"/>
                <a:chExt cx="5024933" cy="4438620"/>
              </a:xfrm>
            </p:grpSpPr>
            <p:cxnSp>
              <p:nvCxnSpPr>
                <p:cNvPr id="9" name="Straight Connector 8"/>
                <p:cNvCxnSpPr/>
                <p:nvPr/>
              </p:nvCxnSpPr>
              <p:spPr bwMode="auto">
                <a:xfrm flipV="1">
                  <a:off x="-1055988" y="1758099"/>
                  <a:ext cx="4343400" cy="1948872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" name="Straight Connector 9"/>
                <p:cNvCxnSpPr/>
                <p:nvPr/>
              </p:nvCxnSpPr>
              <p:spPr bwMode="auto">
                <a:xfrm>
                  <a:off x="-877913" y="4834561"/>
                  <a:ext cx="4165325" cy="136215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" name="Rectangle 10"/>
                <p:cNvSpPr/>
                <p:nvPr/>
              </p:nvSpPr>
              <p:spPr bwMode="auto">
                <a:xfrm>
                  <a:off x="-1737521" y="3666836"/>
                  <a:ext cx="870421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352490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821" y="450099"/>
            <a:ext cx="3024139" cy="762000"/>
          </a:xfrm>
        </p:spPr>
        <p:txBody>
          <a:bodyPr/>
          <a:lstStyle/>
          <a:p>
            <a:r>
              <a:rPr lang="en-US" dirty="0" smtClean="0"/>
              <a:t>SciGirls Activities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524000"/>
            <a:ext cx="6781800" cy="5019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4197">
            <a:off x="7209512" y="424785"/>
            <a:ext cx="2504255" cy="3221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3870">
            <a:off x="9454599" y="2203769"/>
            <a:ext cx="2380556" cy="30666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0443">
            <a:off x="7247666" y="3430565"/>
            <a:ext cx="2427946" cy="311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83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318655"/>
            <a:ext cx="5105400" cy="762000"/>
          </a:xfrm>
        </p:spPr>
        <p:txBody>
          <a:bodyPr/>
          <a:lstStyle/>
          <a:p>
            <a:r>
              <a:rPr lang="en-US" dirty="0" smtClean="0"/>
              <a:t>Lunar and Planetary Institute</a:t>
            </a:r>
            <a:endParaRPr lang="en-US" dirty="0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162799" cy="560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7882">
            <a:off x="6487256" y="3102963"/>
            <a:ext cx="4924425" cy="13620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31948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84727"/>
            <a:ext cx="5029200" cy="762000"/>
          </a:xfrm>
        </p:spPr>
        <p:txBody>
          <a:bodyPr/>
          <a:lstStyle/>
          <a:p>
            <a:r>
              <a:rPr lang="en-US" dirty="0" smtClean="0"/>
              <a:t>NASA Summer of Innovation</a:t>
            </a:r>
            <a:endParaRPr lang="en-US" dirty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221" y="914400"/>
            <a:ext cx="7579559" cy="585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419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20219"/>
            <a:ext cx="8141692" cy="58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NASA Discovery Program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0" y="217054"/>
            <a:ext cx="8944504" cy="5862471"/>
            <a:chOff x="2286000" y="217054"/>
            <a:chExt cx="8944504" cy="5862471"/>
          </a:xfrm>
        </p:grpSpPr>
        <p:grpSp>
          <p:nvGrpSpPr>
            <p:cNvPr id="17" name="Group 16"/>
            <p:cNvGrpSpPr/>
            <p:nvPr/>
          </p:nvGrpSpPr>
          <p:grpSpPr>
            <a:xfrm>
              <a:off x="2286000" y="228600"/>
              <a:ext cx="8944504" cy="5850925"/>
              <a:chOff x="2286000" y="228600"/>
              <a:chExt cx="8944504" cy="585092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91400" y="233218"/>
                <a:ext cx="3839104" cy="5706776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2286000" y="228600"/>
                <a:ext cx="5105400" cy="5850925"/>
                <a:chOff x="-5637224" y="1762813"/>
                <a:chExt cx="7663518" cy="4561621"/>
              </a:xfrm>
            </p:grpSpPr>
            <p:cxnSp>
              <p:nvCxnSpPr>
                <p:cNvPr id="10" name="Straight Connector 9"/>
                <p:cNvCxnSpPr/>
                <p:nvPr/>
              </p:nvCxnSpPr>
              <p:spPr bwMode="auto">
                <a:xfrm flipV="1">
                  <a:off x="-3235226" y="1762813"/>
                  <a:ext cx="5261520" cy="338629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 flipV="1">
                  <a:off x="-3235226" y="6215650"/>
                  <a:ext cx="5261520" cy="108784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" name="Rectangle 11"/>
                <p:cNvSpPr/>
                <p:nvPr/>
              </p:nvSpPr>
              <p:spPr bwMode="auto">
                <a:xfrm>
                  <a:off x="-5637224" y="5149106"/>
                  <a:ext cx="2401998" cy="1175327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  <p:sp>
          <p:nvSpPr>
            <p:cNvPr id="8" name="Rectangle 7"/>
            <p:cNvSpPr/>
            <p:nvPr/>
          </p:nvSpPr>
          <p:spPr bwMode="auto">
            <a:xfrm>
              <a:off x="7391400" y="217054"/>
              <a:ext cx="3839104" cy="5722940"/>
            </a:xfrm>
            <a:prstGeom prst="rect">
              <a:avLst/>
            </a:prstGeom>
            <a:noFill/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592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914400"/>
            <a:ext cx="5647101" cy="4259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317025"/>
            <a:ext cx="45720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Dakota Space Grant</a:t>
            </a:r>
            <a:endParaRPr lang="en-US" dirty="0"/>
          </a:p>
        </p:txBody>
      </p:sp>
      <p:pic>
        <p:nvPicPr>
          <p:cNvPr id="1033" name="Picture 9" descr="http://te2dar.com/images/fac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82" y="1066800"/>
            <a:ext cx="861697" cy="78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imageshack.us/a/img208/4383/twittericon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75232"/>
            <a:ext cx="720060" cy="72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17953"/>
          <a:stretch/>
        </p:blipFill>
        <p:spPr>
          <a:xfrm>
            <a:off x="207630" y="1059608"/>
            <a:ext cx="3886200" cy="470644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743200"/>
            <a:ext cx="4126055" cy="395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779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28833" r="18201"/>
          <a:stretch/>
        </p:blipFill>
        <p:spPr>
          <a:xfrm>
            <a:off x="8159150" y="766315"/>
            <a:ext cx="3857373" cy="34154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308" y="3886200"/>
            <a:ext cx="3438388" cy="25797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510" y="3168367"/>
            <a:ext cx="4743686" cy="343551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9900" y="228600"/>
            <a:ext cx="6172200" cy="6611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NDSGC K-12 Educator Email Listserv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962503"/>
            <a:ext cx="75001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Workshop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New STEM education resources for the classroom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NASA student contests/team competitions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Professional Development opportunities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Emails ~once a week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96"/>
          <a:stretch/>
        </p:blipFill>
        <p:spPr>
          <a:xfrm rot="16200000">
            <a:off x="6617344" y="3023383"/>
            <a:ext cx="3109682" cy="20433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28" y="2901495"/>
            <a:ext cx="3459128" cy="259434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313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J4O_UajyYRM/VJRamrITEpI/AAAAAAAAMls/FjDj_2qQ0wA/s1600/1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8A39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71" y="26126"/>
            <a:ext cx="10055258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1295400"/>
          </a:xfrm>
        </p:spPr>
        <p:txBody>
          <a:bodyPr/>
          <a:lstStyle/>
          <a:p>
            <a:r>
              <a:rPr lang="en-US" dirty="0" smtClean="0"/>
              <a:t>Strange New Planet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048" y="1295400"/>
            <a:ext cx="4724400" cy="2895600"/>
          </a:xfrm>
        </p:spPr>
        <p:txBody>
          <a:bodyPr/>
          <a:lstStyle/>
          <a:p>
            <a:r>
              <a:rPr lang="en-US" dirty="0" smtClean="0"/>
              <a:t>Work in NASA teams to collect data to plan missions and explore new worlds!</a:t>
            </a:r>
          </a:p>
          <a:p>
            <a:r>
              <a:rPr lang="en-US" dirty="0" smtClean="0">
                <a:hlinkClick r:id="rId3"/>
              </a:rPr>
              <a:t>How Kepler Works</a:t>
            </a:r>
          </a:p>
          <a:p>
            <a:r>
              <a:rPr lang="en-US" dirty="0" smtClean="0">
                <a:hlinkClick r:id="rId4"/>
              </a:rPr>
              <a:t>NASA </a:t>
            </a:r>
            <a:r>
              <a:rPr lang="en-US" dirty="0" err="1" smtClean="0">
                <a:hlinkClick r:id="rId4"/>
              </a:rPr>
              <a:t>Spacecrafts</a:t>
            </a:r>
            <a:endParaRPr lang="en-US" dirty="0" smtClean="0"/>
          </a:p>
          <a:p>
            <a:r>
              <a:rPr lang="en-US" dirty="0" smtClean="0"/>
              <a:t>Sort students by NASA Center</a:t>
            </a:r>
          </a:p>
          <a:p>
            <a:r>
              <a:rPr lang="en-US" dirty="0" smtClean="0"/>
              <a:t>Assign student roles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295401"/>
            <a:ext cx="3557264" cy="53625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16871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914400"/>
          </a:xfrm>
        </p:spPr>
        <p:txBody>
          <a:bodyPr/>
          <a:lstStyle/>
          <a:p>
            <a:pPr algn="ctr"/>
            <a:r>
              <a:rPr lang="en-US" dirty="0" smtClean="0"/>
              <a:t>Your Role on the NASA Team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22" y="1135031"/>
            <a:ext cx="4021183" cy="263890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TextBox 4"/>
          <p:cNvSpPr txBox="1"/>
          <p:nvPr/>
        </p:nvSpPr>
        <p:spPr>
          <a:xfrm>
            <a:off x="397404" y="887879"/>
            <a:ext cx="1497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Astronomer</a:t>
            </a:r>
            <a:endParaRPr lang="en-US" dirty="0"/>
          </a:p>
        </p:txBody>
      </p:sp>
      <p:pic>
        <p:nvPicPr>
          <p:cNvPr id="8" name="Picture 7" descr="http://upload.wikimedia.org/wikipedia/commons/3/33/ExoMars_Trace_Gas_Orbite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167" y="1149805"/>
            <a:ext cx="3811088" cy="261732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 descr="http://www.collectspace.com/images/news-090313a-l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60" y="4276228"/>
            <a:ext cx="3124200" cy="24937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Picture 9" descr="http://nssdc.gsfc.nasa.gov/planetary/image/new_horizon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86200"/>
            <a:ext cx="3505200" cy="27279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0" descr="http://www.wonderwhizkids.com/wwkimages/Know_Why/satellite_11a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618" y="2430079"/>
            <a:ext cx="4453346" cy="26783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TextBox 12"/>
          <p:cNvSpPr txBox="1"/>
          <p:nvPr/>
        </p:nvSpPr>
        <p:spPr>
          <a:xfrm>
            <a:off x="10794046" y="1149805"/>
            <a:ext cx="9481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Orbiter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738829" y="3980306"/>
            <a:ext cx="1878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Mission Control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40588" y="4908419"/>
            <a:ext cx="1116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Satellite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8428" y="4048486"/>
            <a:ext cx="18788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Flyby Spacecraft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299090" y="12248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49711" y="122488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210800" y="424854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4224372" y="3033542"/>
            <a:ext cx="352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0" name="Rectangle 19"/>
          <p:cNvSpPr/>
          <p:nvPr/>
        </p:nvSpPr>
        <p:spPr>
          <a:xfrm flipH="1">
            <a:off x="1730812" y="4482644"/>
            <a:ext cx="660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3844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971548"/>
          </a:xfrm>
        </p:spPr>
        <p:txBody>
          <a:bodyPr/>
          <a:lstStyle/>
          <a:p>
            <a:r>
              <a:rPr lang="en-US" dirty="0" smtClean="0"/>
              <a:t>Meet the Space Grant Team: Caitlin Nolby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4419600" cy="4729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Deputy Director of Space Grant</a:t>
            </a:r>
            <a:endParaRPr lang="en-US" sz="2400" dirty="0"/>
          </a:p>
          <a:p>
            <a:r>
              <a:rPr lang="en-US" sz="2400" dirty="0" smtClean="0"/>
              <a:t>PhD Candidate in Teaching and Learning</a:t>
            </a:r>
          </a:p>
          <a:p>
            <a:r>
              <a:rPr lang="en-US" sz="2400" dirty="0" smtClean="0"/>
              <a:t>Master’s Degree in Space Studies</a:t>
            </a:r>
          </a:p>
          <a:p>
            <a:r>
              <a:rPr lang="en-US" sz="2400" dirty="0" smtClean="0"/>
              <a:t>Bachelor’s Degree in Astrophysics</a:t>
            </a:r>
          </a:p>
          <a:p>
            <a:r>
              <a:rPr lang="en-US" sz="2400" dirty="0" smtClean="0"/>
              <a:t>Loves dance parties, Bill Nye the Science Guy, and handstands!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200400"/>
            <a:ext cx="4724400" cy="35433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26" name="Picture 2" descr="https://scontent.xx.fbcdn.net/hphotos-xaf1/t31.0-8/473448_10150880212909619_69361382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36676"/>
            <a:ext cx="3892444" cy="291933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0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Rocks Defined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828800" y="1219200"/>
            <a:ext cx="8534401" cy="281940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u="sng" dirty="0">
                <a:solidFill>
                  <a:srgbClr val="E829F7"/>
                </a:solidFill>
                <a:latin typeface="+mj-lt"/>
              </a:rPr>
              <a:t>Meteoroid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: Small (less than 10 meters) rock/metallic object </a:t>
            </a:r>
            <a:r>
              <a:rPr lang="en-US" dirty="0">
                <a:solidFill>
                  <a:srgbClr val="E829F7"/>
                </a:solidFill>
                <a:latin typeface="+mj-lt"/>
              </a:rPr>
              <a:t>IN SPACE</a:t>
            </a:r>
          </a:p>
          <a:p>
            <a:r>
              <a:rPr lang="en-US" sz="2800" u="sng" kern="0" dirty="0">
                <a:solidFill>
                  <a:srgbClr val="FFFF00"/>
                </a:solidFill>
                <a:latin typeface="+mj-lt"/>
              </a:rPr>
              <a:t>Meteor</a:t>
            </a:r>
            <a:r>
              <a:rPr lang="en-US" kern="0" dirty="0">
                <a:solidFill>
                  <a:schemeClr val="bg1"/>
                </a:solidFill>
                <a:latin typeface="+mj-lt"/>
              </a:rPr>
              <a:t>: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>
                <a:solidFill>
                  <a:schemeClr val="bg1"/>
                </a:solidFill>
                <a:latin typeface="+mj-lt"/>
              </a:rPr>
              <a:t>The light produced when a meteoroid </a:t>
            </a:r>
            <a:r>
              <a:rPr lang="en-US" kern="0" dirty="0">
                <a:solidFill>
                  <a:srgbClr val="FFFF00"/>
                </a:solidFill>
                <a:latin typeface="+mj-lt"/>
              </a:rPr>
              <a:t>ENTERS THE ATMOSPHERE </a:t>
            </a:r>
            <a:r>
              <a:rPr lang="en-US" kern="0" dirty="0">
                <a:solidFill>
                  <a:schemeClr val="bg1"/>
                </a:solidFill>
                <a:latin typeface="+mj-lt"/>
              </a:rPr>
              <a:t>(sometimes called a “shooting star”)</a:t>
            </a:r>
          </a:p>
          <a:p>
            <a:r>
              <a:rPr lang="en-US" sz="2800" u="sng" kern="0" dirty="0">
                <a:solidFill>
                  <a:srgbClr val="00FF00"/>
                </a:solidFill>
                <a:latin typeface="+mj-lt"/>
              </a:rPr>
              <a:t>Meteorite</a:t>
            </a:r>
            <a:r>
              <a:rPr lang="en-US" kern="0" dirty="0">
                <a:solidFill>
                  <a:schemeClr val="bg1"/>
                </a:solidFill>
                <a:latin typeface="+mj-lt"/>
              </a:rPr>
              <a:t>:</a:t>
            </a:r>
            <a:r>
              <a:rPr lang="en-US" kern="0" dirty="0">
                <a:latin typeface="+mj-lt"/>
              </a:rPr>
              <a:t> </a:t>
            </a:r>
            <a:r>
              <a:rPr lang="en-US" kern="0" dirty="0">
                <a:solidFill>
                  <a:schemeClr val="bg1"/>
                </a:solidFill>
                <a:latin typeface="+mj-lt"/>
              </a:rPr>
              <a:t>A natural rock/metallic object from space that has fallen to </a:t>
            </a:r>
            <a:r>
              <a:rPr lang="en-US" kern="0" dirty="0">
                <a:solidFill>
                  <a:srgbClr val="00FF00"/>
                </a:solidFill>
                <a:latin typeface="+mj-lt"/>
              </a:rPr>
              <a:t>EARTH’S SURFACE</a:t>
            </a:r>
          </a:p>
        </p:txBody>
      </p:sp>
      <p:pic>
        <p:nvPicPr>
          <p:cNvPr id="9" name="Picture 7" descr="1997 XF11 flyby of Earth - Durda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1362" y="4038601"/>
            <a:ext cx="3671431" cy="2515104"/>
          </a:xfrm>
          <a:prstGeom prst="rect">
            <a:avLst/>
          </a:prstGeo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623309" y="4425809"/>
            <a:ext cx="381015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>
                <a:solidFill>
                  <a:srgbClr val="E829F7"/>
                </a:solidFill>
                <a:latin typeface="+mj-lt"/>
              </a:rPr>
              <a:t>METEOROID 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approaching the Earth.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70" y="3886200"/>
            <a:ext cx="4567141" cy="2730591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321801" y="4576545"/>
            <a:ext cx="4267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A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>
                <a:solidFill>
                  <a:srgbClr val="FFFF00"/>
                </a:solidFill>
                <a:latin typeface="+mj-lt"/>
              </a:rPr>
              <a:t>METEOR</a:t>
            </a:r>
            <a:r>
              <a:rPr lang="en-US" altLang="en-US" sz="2800" dirty="0">
                <a:latin typeface="+mj-lt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formed by a meteoroid entering the atmosphere at high velocity.</a:t>
            </a:r>
          </a:p>
        </p:txBody>
      </p:sp>
      <p:pic>
        <p:nvPicPr>
          <p:cNvPr id="13" name="Picture 10" descr="Gibeon IVA 56 cm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7984" y="3886200"/>
            <a:ext cx="2255930" cy="2792440"/>
          </a:xfrm>
          <a:prstGeom prst="rect">
            <a:avLst/>
          </a:prstGeom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6504303" y="4229568"/>
            <a:ext cx="3886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altLang="en-US" sz="2800" dirty="0">
                <a:latin typeface="+mn-lt"/>
              </a:rPr>
              <a:t> </a:t>
            </a:r>
            <a:r>
              <a:rPr lang="en-US" altLang="en-US" sz="2800" dirty="0">
                <a:solidFill>
                  <a:srgbClr val="00FF00"/>
                </a:solidFill>
                <a:latin typeface="+mn-lt"/>
              </a:rPr>
              <a:t>METEORITE</a:t>
            </a:r>
            <a:r>
              <a:rPr lang="en-US" altLang="en-US" sz="2800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which is a part of the meteoroid that survived atmospheric entry and reached the ground.</a:t>
            </a:r>
          </a:p>
        </p:txBody>
      </p:sp>
    </p:spTree>
    <p:extLst>
      <p:ext uri="{BB962C8B-B14F-4D97-AF65-F5344CB8AC3E}">
        <p14:creationId xmlns:p14="http://schemas.microsoft.com/office/powerpoint/2010/main" val="3384147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0" grpId="1"/>
      <p:bldP spid="12" grpId="0"/>
      <p:bldP spid="12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Rocks Defined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30336" y="1447800"/>
            <a:ext cx="8534401" cy="487680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  <a:latin typeface="+mj-lt"/>
              </a:rPr>
              <a:t>Where do they come from?</a:t>
            </a:r>
          </a:p>
          <a:p>
            <a:r>
              <a:rPr lang="en-US" kern="0" dirty="0">
                <a:solidFill>
                  <a:schemeClr val="bg1"/>
                </a:solidFill>
                <a:latin typeface="+mj-lt"/>
              </a:rPr>
              <a:t>Why study space rocks?</a:t>
            </a:r>
          </a:p>
          <a:p>
            <a:r>
              <a:rPr lang="en-US" kern="0" dirty="0">
                <a:solidFill>
                  <a:schemeClr val="bg1"/>
                </a:solidFill>
                <a:latin typeface="+mj-lt"/>
              </a:rPr>
              <a:t>Samples of the early Solar System</a:t>
            </a:r>
          </a:p>
          <a:p>
            <a:r>
              <a:rPr lang="en-US" kern="0" dirty="0">
                <a:solidFill>
                  <a:schemeClr val="bg1"/>
                </a:solidFill>
                <a:latin typeface="+mj-lt"/>
              </a:rPr>
              <a:t>Meteor Showers (Comet Tails)</a:t>
            </a:r>
          </a:p>
          <a:p>
            <a:r>
              <a:rPr lang="en-US" kern="0" dirty="0">
                <a:solidFill>
                  <a:schemeClr val="bg1"/>
                </a:solidFill>
                <a:latin typeface="+mj-lt"/>
              </a:rPr>
              <a:t>Impacts!! – Planetary Protection</a:t>
            </a:r>
          </a:p>
        </p:txBody>
      </p:sp>
      <p:pic>
        <p:nvPicPr>
          <p:cNvPr id="307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988" y="685800"/>
            <a:ext cx="3370835" cy="207676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550" y="2288124"/>
            <a:ext cx="3424500" cy="20971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universetoday.com/wp-content/uploads/2010/04/ppdisk-580x4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9" y="3886200"/>
            <a:ext cx="3797973" cy="280264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mazing-space.stsci.edu/news/archive/2007/03/graphics/asteroidbelt_map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52" y="2870947"/>
            <a:ext cx="4226403" cy="38610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708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975" y="362678"/>
            <a:ext cx="8229600" cy="762000"/>
          </a:xfrm>
        </p:spPr>
        <p:txBody>
          <a:bodyPr/>
          <a:lstStyle/>
          <a:p>
            <a:r>
              <a:rPr lang="en-US" dirty="0" smtClean="0"/>
              <a:t>Impacts in Our Solar System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209799" y="1399356"/>
            <a:ext cx="8534401" cy="522514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  <a:latin typeface="+mj-lt"/>
              </a:rPr>
              <a:t>Mercury, Moon, Mars</a:t>
            </a:r>
          </a:p>
          <a:p>
            <a:r>
              <a:rPr lang="en-US" kern="0" dirty="0">
                <a:solidFill>
                  <a:schemeClr val="bg1"/>
                </a:solidFill>
                <a:latin typeface="+mj-lt"/>
              </a:rPr>
              <a:t>Gale Crater and Curiosity Rover</a:t>
            </a:r>
          </a:p>
        </p:txBody>
      </p:sp>
      <p:pic>
        <p:nvPicPr>
          <p:cNvPr id="8194" name="Picture 2" descr="http://space-facts.com/wp-content/uploads/mercu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013857"/>
            <a:ext cx="3467100" cy="34671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acranewestchristmas.com/images/mo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10200"/>
            <a:ext cx="3276600" cy="323171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roposed Landing Site for Curiosity Inside Gale Cr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745879"/>
            <a:ext cx="4267948" cy="319910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.yenimesaj.com.tr/images/haber/361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769" y="4231016"/>
            <a:ext cx="3445031" cy="212922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063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mail.colonial.net/~hkaiter/Aaascienceimages2137/dinosaur_aster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279" y="533400"/>
            <a:ext cx="5867774" cy="446874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http://montessorimuddle.org/wp-content/uploads/2011/06/Chicxulu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70" y="1321572"/>
            <a:ext cx="4190999" cy="418073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944" y="357188"/>
            <a:ext cx="8229600" cy="762000"/>
          </a:xfrm>
        </p:spPr>
        <p:txBody>
          <a:bodyPr/>
          <a:lstStyle/>
          <a:p>
            <a:r>
              <a:rPr lang="en-US" dirty="0" smtClean="0"/>
              <a:t>Impacts on Earth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828800" y="1219200"/>
            <a:ext cx="8534401" cy="522514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kern="0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561410" y="2971800"/>
            <a:ext cx="7810500" cy="3733800"/>
            <a:chOff x="666750" y="2857500"/>
            <a:chExt cx="7810500" cy="3733800"/>
          </a:xfrm>
        </p:grpSpPr>
        <p:pic>
          <p:nvPicPr>
            <p:cNvPr id="5" name="Picture 4" descr="Meteor Crater Arizon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750" y="2951163"/>
              <a:ext cx="5459413" cy="354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666750" y="2857500"/>
              <a:ext cx="7810500" cy="83026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</a:rPr>
                <a:t>Meteor Crater (Arizona) was formed by the impact of an ~50 meter iron asteroid ~50,000 years ago</a:t>
              </a: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3314700" y="6191250"/>
              <a:ext cx="260985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000500" y="6134100"/>
              <a:ext cx="1562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1"/>
                <a:t>1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736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Peekskill meteorite and Car Big">
            <a:hlinkClick r:id="rId2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295400"/>
            <a:ext cx="4419600" cy="529832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3200400" y="228600"/>
            <a:ext cx="5791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Peekskill Meteorite (12.4 kg) and 1980 Chevrolet Malibu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5867400" y="1600200"/>
            <a:ext cx="538321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Calibri" pitchFamily="34" charset="0"/>
              </a:rPr>
              <a:t>October 9, 1992 – Peekskill, NY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Calibri" pitchFamily="34" charset="0"/>
              </a:rPr>
              <a:t>Michelle Knapp - 18 </a:t>
            </a:r>
            <a:r>
              <a:rPr lang="en-US" altLang="en-US" dirty="0" err="1">
                <a:solidFill>
                  <a:schemeClr val="bg1"/>
                </a:solidFill>
                <a:latin typeface="Calibri" pitchFamily="34" charset="0"/>
              </a:rPr>
              <a:t>yr</a:t>
            </a:r>
            <a:r>
              <a:rPr lang="en-US" altLang="en-US" dirty="0">
                <a:solidFill>
                  <a:schemeClr val="bg1"/>
                </a:solidFill>
                <a:latin typeface="Calibri" pitchFamily="34" charset="0"/>
              </a:rPr>
              <a:t> old, HS senior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Calibri" pitchFamily="34" charset="0"/>
              </a:rPr>
              <a:t> When police arrived on the scene, they filed a report for criminal mischief by a very strong male. </a:t>
            </a:r>
          </a:p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chemeClr val="bg1"/>
                </a:solidFill>
                <a:latin typeface="Calibri" pitchFamily="34" charset="0"/>
              </a:rPr>
              <a:t>The smell of gas from the punctured gas tank prompted the fire department to investigate, at which time they found the meteorite. </a:t>
            </a:r>
          </a:p>
        </p:txBody>
      </p:sp>
    </p:spTree>
    <p:extLst>
      <p:ext uri="{BB962C8B-B14F-4D97-AF65-F5344CB8AC3E}">
        <p14:creationId xmlns:p14="http://schemas.microsoft.com/office/powerpoint/2010/main" val="3966609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54239"/>
            <a:ext cx="5181599" cy="632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6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SciGirls Activities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Not just for girls!</a:t>
            </a:r>
          </a:p>
          <a:p>
            <a:r>
              <a:rPr lang="en-US" sz="2800" dirty="0" smtClean="0"/>
              <a:t>Hands-on, inquiry-based learning</a:t>
            </a:r>
          </a:p>
          <a:p>
            <a:r>
              <a:rPr lang="en-US" sz="2800" dirty="0" smtClean="0"/>
              <a:t>Engineering design process</a:t>
            </a:r>
          </a:p>
          <a:p>
            <a:r>
              <a:rPr lang="en-US" sz="2800" dirty="0" smtClean="0"/>
              <a:t>NASA-twist!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447800"/>
            <a:ext cx="31146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1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Super Sleuths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90"/>
            <a:ext cx="10515600" cy="448627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All meteorites that are found on Earth originally came from a </a:t>
            </a:r>
            <a:r>
              <a:rPr lang="en-US" dirty="0" smtClean="0">
                <a:solidFill>
                  <a:srgbClr val="FFFF00"/>
                </a:solidFill>
              </a:rPr>
              <a:t>Parent Body</a:t>
            </a:r>
            <a:r>
              <a:rPr lang="en-US" dirty="0" smtClean="0"/>
              <a:t>, or their starting location. The top four parent bodies are:</a:t>
            </a:r>
            <a:endParaRPr lang="en-US" dirty="0"/>
          </a:p>
          <a:p>
            <a:r>
              <a:rPr lang="en-US" dirty="0"/>
              <a:t>6 Hebe = 35</a:t>
            </a:r>
            <a:r>
              <a:rPr lang="en-US" dirty="0" smtClean="0"/>
              <a:t>%</a:t>
            </a:r>
          </a:p>
          <a:p>
            <a:r>
              <a:rPr lang="en-US" dirty="0" smtClean="0"/>
              <a:t>4 Vesta = 5%</a:t>
            </a:r>
          </a:p>
          <a:p>
            <a:r>
              <a:rPr lang="en-US" dirty="0" smtClean="0"/>
              <a:t>3103 Eger = 1%</a:t>
            </a:r>
          </a:p>
          <a:p>
            <a:r>
              <a:rPr lang="en-US" dirty="0" smtClean="0"/>
              <a:t>Mars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799576" y="2684465"/>
            <a:ext cx="2820424" cy="2822695"/>
            <a:chOff x="4799576" y="2684465"/>
            <a:chExt cx="2820424" cy="2822695"/>
          </a:xfrm>
        </p:grpSpPr>
        <p:pic>
          <p:nvPicPr>
            <p:cNvPr id="1026" name="Picture 2" descr="http://lilspaceoddities.files.wordpress.com/2011/10/vesta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819400"/>
              <a:ext cx="2743200" cy="268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799576" y="2684465"/>
              <a:ext cx="74559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Vesta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57400" y="4001294"/>
            <a:ext cx="2376547" cy="1803009"/>
            <a:chOff x="2057400" y="4001294"/>
            <a:chExt cx="2376547" cy="1803009"/>
          </a:xfrm>
        </p:grpSpPr>
        <p:pic>
          <p:nvPicPr>
            <p:cNvPr id="1028" name="Picture 4" descr="http://go2add.com/images/Pultusk/HebeModel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4001294"/>
              <a:ext cx="2349909" cy="1602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688351" y="5404193"/>
              <a:ext cx="74559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Hebe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89491" y="3058380"/>
            <a:ext cx="3569109" cy="2344735"/>
            <a:chOff x="8089491" y="3058380"/>
            <a:chExt cx="3569109" cy="2344735"/>
          </a:xfrm>
        </p:grpSpPr>
        <p:pic>
          <p:nvPicPr>
            <p:cNvPr id="1030" name="Picture 6" descr="http://i.space.com/images/i/000/022/732/i02/mars-meteorite-tissint-2.jpg?135007017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9491" y="3058380"/>
              <a:ext cx="3317584" cy="220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0913004" y="5003005"/>
              <a:ext cx="74559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Mars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386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8A39F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30837" y="0"/>
            <a:ext cx="10330327" cy="6856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54073"/>
          </a:xfrm>
        </p:spPr>
        <p:txBody>
          <a:bodyPr/>
          <a:lstStyle/>
          <a:p>
            <a:pPr algn="ctr"/>
            <a:r>
              <a:rPr lang="en-US" dirty="0" smtClean="0"/>
              <a:t>Super Sleuths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371600"/>
            <a:ext cx="9829800" cy="467042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activity:</a:t>
            </a:r>
          </a:p>
          <a:p>
            <a:pPr marL="0" indent="0">
              <a:buNone/>
            </a:pPr>
            <a:r>
              <a:rPr lang="en-US" dirty="0" smtClean="0"/>
              <a:t>You have found a meteorite in your backyard and want to know its parent body.</a:t>
            </a:r>
            <a:r>
              <a:rPr lang="en-US" dirty="0"/>
              <a:t> </a:t>
            </a:r>
            <a:r>
              <a:rPr lang="en-US" dirty="0" smtClean="0"/>
              <a:t> NASA has generously allowed you to take samples from known parents bodies and it is your job to use the appropriate techniques to match your sample to the NASA sample.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Things to consider:</a:t>
            </a:r>
          </a:p>
          <a:p>
            <a:r>
              <a:rPr lang="en-US" dirty="0" smtClean="0"/>
              <a:t>How will you collect your samples?</a:t>
            </a:r>
          </a:p>
          <a:p>
            <a:r>
              <a:rPr lang="en-US" dirty="0" smtClean="0"/>
              <a:t>How will you avoid cross-contamination?</a:t>
            </a:r>
          </a:p>
          <a:p>
            <a:r>
              <a:rPr lang="en-US" dirty="0" smtClean="0"/>
              <a:t>How will you identify the parent body (what characteristics will you examine)?</a:t>
            </a:r>
          </a:p>
        </p:txBody>
      </p:sp>
    </p:spTree>
    <p:extLst>
      <p:ext uri="{BB962C8B-B14F-4D97-AF65-F5344CB8AC3E}">
        <p14:creationId xmlns:p14="http://schemas.microsoft.com/office/powerpoint/2010/main" val="177077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Super Sleuths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9690463" cy="4576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Students will match samples of glitter (asteroids) with its “Parent Body”.  They will:</a:t>
            </a:r>
          </a:p>
          <a:p>
            <a:r>
              <a:rPr lang="en-US" sz="2000" dirty="0"/>
              <a:t>Identify the problem 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We found an asteroid (glitter) with an unknown parent body!</a:t>
            </a:r>
          </a:p>
          <a:p>
            <a:r>
              <a:rPr lang="en-US" sz="2000" dirty="0"/>
              <a:t>Collect evidence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Students will use tape, microscopes, and tweezers</a:t>
            </a:r>
          </a:p>
          <a:p>
            <a:r>
              <a:rPr lang="en-US" sz="2000" dirty="0"/>
              <a:t>Prepare slides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Students will use the tape to gather glitter evidence</a:t>
            </a:r>
          </a:p>
          <a:p>
            <a:r>
              <a:rPr lang="en-US" sz="2000" dirty="0"/>
              <a:t>Observe and collect data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Match the characteristics of the sample to the parent body!</a:t>
            </a:r>
          </a:p>
          <a:p>
            <a:r>
              <a:rPr lang="en-US" sz="2000" dirty="0"/>
              <a:t>Draw Conclusions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Students will explain which glitter is consistent with the unknown glitter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3717" y="2233816"/>
            <a:ext cx="1984283" cy="1544584"/>
          </a:xfrm>
          <a:prstGeom prst="rect">
            <a:avLst/>
          </a:prstGeom>
        </p:spPr>
      </p:pic>
      <p:pic>
        <p:nvPicPr>
          <p:cNvPr id="2050" name="Picture 2" descr="https://img0.etsystatic.com/004/1/7378847/il_fullxfull.383998490_r9z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62" y="3964425"/>
            <a:ext cx="2044337" cy="204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8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025115"/>
          </a:xfrm>
        </p:spPr>
        <p:txBody>
          <a:bodyPr/>
          <a:lstStyle/>
          <a:p>
            <a:r>
              <a:rPr lang="en-US" dirty="0" smtClean="0"/>
              <a:t>Meet the Space Grant Team: Marissa Saad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241" y="1490412"/>
            <a:ext cx="4891759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Coordinator of Space Grant</a:t>
            </a:r>
          </a:p>
          <a:p>
            <a:r>
              <a:rPr lang="en-US" sz="2400" dirty="0" smtClean="0"/>
              <a:t>Master’s Degree in Space Studies</a:t>
            </a:r>
          </a:p>
          <a:p>
            <a:r>
              <a:rPr lang="en-US" sz="2400" dirty="0" smtClean="0"/>
              <a:t>Bachelor’s Degree in Astronomy</a:t>
            </a:r>
          </a:p>
          <a:p>
            <a:pPr lvl="1"/>
            <a:r>
              <a:rPr lang="en-US" sz="2000" dirty="0" smtClean="0"/>
              <a:t>Minors in Education</a:t>
            </a:r>
          </a:p>
          <a:p>
            <a:pPr lvl="1"/>
            <a:r>
              <a:rPr lang="en-US" sz="2000" dirty="0" smtClean="0"/>
              <a:t>High School Earth Science Teaching License</a:t>
            </a:r>
          </a:p>
          <a:p>
            <a:r>
              <a:rPr lang="en-US" sz="2400" dirty="0" smtClean="0"/>
              <a:t>11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and 12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grade Earth Science Teacher </a:t>
            </a:r>
          </a:p>
          <a:p>
            <a:r>
              <a:rPr lang="en-US" sz="2400" dirty="0" smtClean="0"/>
              <a:t>Loves to go hiking, birding, and launch high altitude balloons!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606478"/>
            <a:ext cx="4658641" cy="310727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219200"/>
            <a:ext cx="3810000" cy="28575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9365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627">
            <a:off x="8144473" y="609600"/>
            <a:ext cx="2057400" cy="3657600"/>
          </a:xfrm>
          <a:prstGeom prst="roundRect">
            <a:avLst>
              <a:gd name="adj" fmla="val 11111"/>
            </a:avLst>
          </a:prstGeom>
          <a:ln w="190500" cap="rnd">
            <a:solidFill>
              <a:srgbClr val="E829F7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Lef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i="1" dirty="0" smtClean="0"/>
              <a:t>Space Rocks! </a:t>
            </a:r>
            <a:r>
              <a:rPr lang="en-US" dirty="0" smtClean="0"/>
              <a:t>Board Game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828800" y="1219200"/>
            <a:ext cx="5943601" cy="522514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  <a:latin typeface="+mj-lt"/>
              </a:rPr>
              <a:t>Dice App: “Prime Dice”</a:t>
            </a:r>
          </a:p>
          <a:p>
            <a:r>
              <a:rPr lang="en-US" kern="0" dirty="0">
                <a:solidFill>
                  <a:schemeClr val="bg1"/>
                </a:solidFill>
                <a:latin typeface="+mj-lt"/>
              </a:rPr>
              <a:t>Game Rules</a:t>
            </a:r>
          </a:p>
          <a:p>
            <a:r>
              <a:rPr lang="en-US" kern="0" dirty="0">
                <a:solidFill>
                  <a:schemeClr val="bg1"/>
                </a:solidFill>
                <a:latin typeface="+mj-lt"/>
              </a:rPr>
              <a:t>Make each board game space into an 8.5x11, and tape up around the classroom for a “life size” version of the game</a:t>
            </a:r>
          </a:p>
          <a:p>
            <a:r>
              <a:rPr lang="en-US" i="1" kern="0" dirty="0">
                <a:solidFill>
                  <a:schemeClr val="bg1"/>
                </a:solidFill>
                <a:latin typeface="+mj-lt"/>
              </a:rPr>
              <a:t>Meteor</a:t>
            </a:r>
            <a:r>
              <a:rPr lang="en-US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i="1" kern="0" dirty="0">
                <a:solidFill>
                  <a:schemeClr val="bg1"/>
                </a:solidFill>
                <a:latin typeface="+mj-lt"/>
              </a:rPr>
              <a:t>Zone </a:t>
            </a:r>
            <a:r>
              <a:rPr lang="en-US" kern="0" dirty="0">
                <a:solidFill>
                  <a:schemeClr val="bg1"/>
                </a:solidFill>
                <a:latin typeface="+mj-lt"/>
              </a:rPr>
              <a:t>and </a:t>
            </a:r>
            <a:r>
              <a:rPr lang="en-US" i="1" kern="0" dirty="0">
                <a:solidFill>
                  <a:schemeClr val="bg1"/>
                </a:solidFill>
                <a:latin typeface="+mj-lt"/>
              </a:rPr>
              <a:t>Meteorite</a:t>
            </a:r>
            <a:r>
              <a:rPr lang="en-US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i="1" kern="0" dirty="0">
                <a:solidFill>
                  <a:schemeClr val="bg1"/>
                </a:solidFill>
                <a:latin typeface="+mj-lt"/>
              </a:rPr>
              <a:t>Zone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29748" y="3822252"/>
            <a:ext cx="3712464" cy="2622091"/>
            <a:chOff x="905748" y="3822251"/>
            <a:chExt cx="3712464" cy="2622091"/>
          </a:xfrm>
        </p:grpSpPr>
        <p:pic>
          <p:nvPicPr>
            <p:cNvPr id="1035" name="Picture 11" descr="http://dontweightaround.files.wordpress.com/2011/12/children-playing-board-ga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748" y="3822251"/>
              <a:ext cx="3712464" cy="2622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4" t="11575" b="9943"/>
            <a:stretch/>
          </p:blipFill>
          <p:spPr bwMode="auto">
            <a:xfrm rot="21384027">
              <a:off x="1605748" y="4773458"/>
              <a:ext cx="2212159" cy="1460609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isometricOffAxis1Top"/>
              <a:lightRig rig="balanced" dir="t">
                <a:rot lat="0" lon="0" rev="8700000"/>
              </a:lightRig>
            </a:scene3d>
            <a:sp3d extrusionH="69850">
              <a:bevelT w="190500" h="38100" prst="hardEdge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62430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4162" y="457201"/>
            <a:ext cx="5323676" cy="914400"/>
          </a:xfrm>
        </p:spPr>
        <p:txBody>
          <a:bodyPr/>
          <a:lstStyle/>
          <a:p>
            <a:pPr algn="ctr"/>
            <a:r>
              <a:rPr lang="en-US" dirty="0" smtClean="0"/>
              <a:t>Pocket Solar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07" y="1447800"/>
            <a:ext cx="8557997" cy="5181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515939"/>
            <a:ext cx="2008301" cy="11373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0892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381000"/>
            <a:ext cx="7010400" cy="6293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2819400" cy="1524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Education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3007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7543800" cy="67958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800" y="304800"/>
            <a:ext cx="37338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NASA for Students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83828" y="1676400"/>
            <a:ext cx="8900743" cy="4461838"/>
            <a:chOff x="2483828" y="1676400"/>
            <a:chExt cx="8900743" cy="4461838"/>
          </a:xfrm>
        </p:grpSpPr>
        <p:pic>
          <p:nvPicPr>
            <p:cNvPr id="2051" name="Picture 3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676400"/>
              <a:ext cx="5593371" cy="446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2483828" y="1676400"/>
              <a:ext cx="8900742" cy="4461838"/>
              <a:chOff x="-30772" y="1752600"/>
              <a:chExt cx="8900742" cy="4461838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3276599" y="1752600"/>
                <a:ext cx="5593371" cy="4461838"/>
              </a:xfrm>
              <a:prstGeom prst="rect">
                <a:avLst/>
              </a:prstGeom>
              <a:noFill/>
              <a:ln w="762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>
                  <a:latin typeface="Arial" charset="0"/>
                </a:endParaRP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-30772" y="1752600"/>
                <a:ext cx="3307372" cy="4461838"/>
                <a:chOff x="-30772" y="1752600"/>
                <a:chExt cx="3307372" cy="4461838"/>
              </a:xfrm>
            </p:grpSpPr>
            <p:cxnSp>
              <p:nvCxnSpPr>
                <p:cNvPr id="7" name="Straight Connector 6"/>
                <p:cNvCxnSpPr/>
                <p:nvPr/>
              </p:nvCxnSpPr>
              <p:spPr bwMode="auto">
                <a:xfrm flipV="1">
                  <a:off x="1277206" y="1752600"/>
                  <a:ext cx="1999393" cy="1721546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" name="Straight Connector 10"/>
                <p:cNvCxnSpPr/>
                <p:nvPr/>
              </p:nvCxnSpPr>
              <p:spPr bwMode="auto">
                <a:xfrm>
                  <a:off x="1277206" y="5105400"/>
                  <a:ext cx="1999394" cy="1109038"/>
                </a:xfrm>
                <a:prstGeom prst="line">
                  <a:avLst/>
                </a:prstGeom>
                <a:solidFill>
                  <a:schemeClr val="accent1"/>
                </a:solidFill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" name="Rectangle 14"/>
                <p:cNvSpPr/>
                <p:nvPr/>
              </p:nvSpPr>
              <p:spPr bwMode="auto">
                <a:xfrm>
                  <a:off x="-30772" y="3474146"/>
                  <a:ext cx="1307978" cy="1631254"/>
                </a:xfrm>
                <a:prstGeom prst="rect">
                  <a:avLst/>
                </a:prstGeom>
                <a:noFill/>
                <a:ln w="76200" cap="flat" cmpd="sng" algn="ctr">
                  <a:solidFill>
                    <a:srgbClr val="00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60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87660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762000"/>
          </a:xfrm>
        </p:spPr>
        <p:txBody>
          <a:bodyPr/>
          <a:lstStyle/>
          <a:p>
            <a:r>
              <a:rPr lang="en-US" dirty="0" smtClean="0"/>
              <a:t>Space Math at NASA</a:t>
            </a:r>
            <a:endParaRPr lang="en-US" dirty="0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026" y="1197746"/>
            <a:ext cx="6931948" cy="556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43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0" y="165100"/>
            <a:ext cx="5867400" cy="685800"/>
          </a:xfrm>
        </p:spPr>
        <p:txBody>
          <a:bodyPr/>
          <a:lstStyle/>
          <a:p>
            <a:r>
              <a:rPr lang="en-US" dirty="0" smtClean="0"/>
              <a:t>International Space Station - Live!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58273"/>
            <a:ext cx="6324600" cy="5786908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958273"/>
            <a:ext cx="5117901" cy="57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4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upload.wikimedia.org/wikipedia/commons/1/17/STS-134_EVA4_view_to_the_Space_Shuttle_Endeavou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37" y="0"/>
            <a:ext cx="10325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457200"/>
            <a:ext cx="3886200" cy="685800"/>
          </a:xfrm>
        </p:spPr>
        <p:txBody>
          <a:bodyPr/>
          <a:lstStyle/>
          <a:p>
            <a:r>
              <a:rPr lang="en-US" dirty="0" smtClean="0"/>
              <a:t>Spot the Station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450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urple_Galaxy_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rple_Galaxy_Widescreen" id="{0FE3E53D-50A7-4160-8F51-1AA3E28BF332}" vid="{C1AA9D6C-EE00-4289-872A-6734645F00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Purple_Galaxy_Widescreen</Template>
  <TotalTime>4274</TotalTime>
  <Words>733</Words>
  <Application>Microsoft Office PowerPoint</Application>
  <PresentationFormat>Widescreen</PresentationFormat>
  <Paragraphs>118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MS PGothic</vt:lpstr>
      <vt:lpstr>Arial</vt:lpstr>
      <vt:lpstr>Calibri</vt:lpstr>
      <vt:lpstr>Calibri Light</vt:lpstr>
      <vt:lpstr>Wingdings</vt:lpstr>
      <vt:lpstr>Purple_Galaxy_Widescreen</vt:lpstr>
      <vt:lpstr>Educator Resources in Space Sciences</vt:lpstr>
      <vt:lpstr>Meet the Space Grant Team: Caitlin Nolby</vt:lpstr>
      <vt:lpstr>Meet the Space Grant Team: Marissa Saad</vt:lpstr>
      <vt:lpstr>Pocket Solar System</vt:lpstr>
      <vt:lpstr>NASA Education</vt:lpstr>
      <vt:lpstr>NASA for Students</vt:lpstr>
      <vt:lpstr>Space Math at NASA</vt:lpstr>
      <vt:lpstr>International Space Station - Live!</vt:lpstr>
      <vt:lpstr>Spot the Station</vt:lpstr>
      <vt:lpstr>Mars Curiosity Rover</vt:lpstr>
      <vt:lpstr>NASA – Lunar Reconnaissance Orbiter</vt:lpstr>
      <vt:lpstr>SciGirls Activities</vt:lpstr>
      <vt:lpstr>Lunar and Planetary Institute</vt:lpstr>
      <vt:lpstr>NASA Summer of Innovation</vt:lpstr>
      <vt:lpstr>NASA Discovery Program</vt:lpstr>
      <vt:lpstr>North Dakota Space Grant</vt:lpstr>
      <vt:lpstr>NDSGC K-12 Educator Email Listserv</vt:lpstr>
      <vt:lpstr>Strange New Planet</vt:lpstr>
      <vt:lpstr>Your Role on the NASA Team</vt:lpstr>
      <vt:lpstr>Space Rocks Defined</vt:lpstr>
      <vt:lpstr>Space Rocks Defined</vt:lpstr>
      <vt:lpstr>Impacts in Our Solar System</vt:lpstr>
      <vt:lpstr>Impacts on Earth</vt:lpstr>
      <vt:lpstr>PowerPoint Presentation</vt:lpstr>
      <vt:lpstr>PowerPoint Presentation</vt:lpstr>
      <vt:lpstr>SciGirls Activities</vt:lpstr>
      <vt:lpstr>Super Sleuths</vt:lpstr>
      <vt:lpstr>Super Sleuths</vt:lpstr>
      <vt:lpstr>Super Sleuths</vt:lpstr>
      <vt:lpstr>Space Rocks! Board Game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Exploration: Robots and Humans</dc:title>
  <dc:creator>Caitlin Nolby</dc:creator>
  <cp:lastModifiedBy>Hillestad, Matthew</cp:lastModifiedBy>
  <cp:revision>168</cp:revision>
  <dcterms:created xsi:type="dcterms:W3CDTF">2013-06-12T19:37:48Z</dcterms:created>
  <dcterms:modified xsi:type="dcterms:W3CDTF">2019-04-25T18:00:49Z</dcterms:modified>
</cp:coreProperties>
</file>