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3"/>
  </p:notesMasterIdLst>
  <p:sldIdLst>
    <p:sldId id="256" r:id="rId2"/>
    <p:sldId id="308" r:id="rId3"/>
    <p:sldId id="292" r:id="rId4"/>
    <p:sldId id="262" r:id="rId5"/>
    <p:sldId id="293" r:id="rId6"/>
    <p:sldId id="291" r:id="rId7"/>
    <p:sldId id="312" r:id="rId8"/>
    <p:sldId id="311" r:id="rId9"/>
    <p:sldId id="309" r:id="rId10"/>
    <p:sldId id="300" r:id="rId11"/>
    <p:sldId id="284" r:id="rId12"/>
    <p:sldId id="289" r:id="rId13"/>
    <p:sldId id="296" r:id="rId14"/>
    <p:sldId id="297" r:id="rId15"/>
    <p:sldId id="298" r:id="rId16"/>
    <p:sldId id="299" r:id="rId17"/>
    <p:sldId id="295" r:id="rId18"/>
    <p:sldId id="288" r:id="rId19"/>
    <p:sldId id="294" r:id="rId20"/>
    <p:sldId id="287" r:id="rId21"/>
    <p:sldId id="313" r:id="rId22"/>
    <p:sldId id="314" r:id="rId23"/>
    <p:sldId id="315" r:id="rId24"/>
    <p:sldId id="316" r:id="rId25"/>
    <p:sldId id="317" r:id="rId26"/>
    <p:sldId id="318" r:id="rId27"/>
    <p:sldId id="319" r:id="rId28"/>
    <p:sldId id="320" r:id="rId29"/>
    <p:sldId id="321" r:id="rId30"/>
    <p:sldId id="322" r:id="rId31"/>
    <p:sldId id="323" r:id="rId32"/>
    <p:sldId id="324" r:id="rId33"/>
    <p:sldId id="325" r:id="rId34"/>
    <p:sldId id="326" r:id="rId35"/>
    <p:sldId id="327" r:id="rId36"/>
    <p:sldId id="328" r:id="rId37"/>
    <p:sldId id="329" r:id="rId38"/>
    <p:sldId id="330" r:id="rId39"/>
    <p:sldId id="331" r:id="rId40"/>
    <p:sldId id="332" r:id="rId41"/>
    <p:sldId id="333" r:id="rId42"/>
    <p:sldId id="334" r:id="rId43"/>
    <p:sldId id="335" r:id="rId44"/>
    <p:sldId id="336" r:id="rId45"/>
    <p:sldId id="337" r:id="rId46"/>
    <p:sldId id="338" r:id="rId47"/>
    <p:sldId id="339" r:id="rId48"/>
    <p:sldId id="340" r:id="rId49"/>
    <p:sldId id="341" r:id="rId50"/>
    <p:sldId id="342" r:id="rId51"/>
    <p:sldId id="343" r:id="rId52"/>
    <p:sldId id="344" r:id="rId53"/>
    <p:sldId id="345" r:id="rId54"/>
    <p:sldId id="346" r:id="rId55"/>
    <p:sldId id="347" r:id="rId56"/>
    <p:sldId id="348" r:id="rId57"/>
    <p:sldId id="349" r:id="rId58"/>
    <p:sldId id="352" r:id="rId59"/>
    <p:sldId id="353" r:id="rId60"/>
    <p:sldId id="354" r:id="rId61"/>
    <p:sldId id="355" r:id="rId62"/>
    <p:sldId id="356" r:id="rId63"/>
    <p:sldId id="357" r:id="rId64"/>
    <p:sldId id="350" r:id="rId65"/>
    <p:sldId id="361" r:id="rId66"/>
    <p:sldId id="362" r:id="rId67"/>
    <p:sldId id="351" r:id="rId68"/>
    <p:sldId id="358" r:id="rId69"/>
    <p:sldId id="359" r:id="rId70"/>
    <p:sldId id="360" r:id="rId71"/>
    <p:sldId id="302" r:id="rId72"/>
    <p:sldId id="303" r:id="rId73"/>
    <p:sldId id="304" r:id="rId74"/>
    <p:sldId id="305" r:id="rId75"/>
    <p:sldId id="306" r:id="rId76"/>
    <p:sldId id="307" r:id="rId77"/>
    <p:sldId id="363" r:id="rId78"/>
    <p:sldId id="364" r:id="rId79"/>
    <p:sldId id="365" r:id="rId80"/>
    <p:sldId id="366" r:id="rId81"/>
    <p:sldId id="367" r:id="rId8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038"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2" Type="http://schemas.openxmlformats.org/officeDocument/2006/relationships/oleObject" Target="file:///C:\Users\Wil\Documents\RVCC\MISE\PTW%202012\Planetary%20Science\Design\Day%206\Moons%20of%20Jupiter%20-%20Data%20Analysis.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Sheet1!$E$1:$E$2</c:f>
              <c:strCache>
                <c:ptCount val="1"/>
                <c:pt idx="0">
                  <c:v>Orbital Speed (million km / day)       </c:v>
                </c:pt>
              </c:strCache>
            </c:strRef>
          </c:tx>
          <c:spPr>
            <a:ln w="28575">
              <a:noFill/>
            </a:ln>
          </c:spPr>
          <c:marker>
            <c:spPr>
              <a:solidFill>
                <a:schemeClr val="tx1"/>
              </a:solidFill>
            </c:spPr>
          </c:marker>
          <c:trendline>
            <c:trendlineType val="power"/>
            <c:dispRSqr val="0"/>
            <c:dispEq val="0"/>
          </c:trendline>
          <c:xVal>
            <c:numRef>
              <c:f>Sheet1!$C$3:$C$6</c:f>
              <c:numCache>
                <c:formatCode>0.00</c:formatCode>
                <c:ptCount val="4"/>
                <c:pt idx="0">
                  <c:v>0.43373493975903632</c:v>
                </c:pt>
                <c:pt idx="1">
                  <c:v>0.69076305220883683</c:v>
                </c:pt>
                <c:pt idx="2">
                  <c:v>1.0763052208835362</c:v>
                </c:pt>
                <c:pt idx="3">
                  <c:v>1.9036144578313241</c:v>
                </c:pt>
              </c:numCache>
            </c:numRef>
          </c:xVal>
          <c:yVal>
            <c:numRef>
              <c:f>Sheet1!$E$3:$E$6</c:f>
              <c:numCache>
                <c:formatCode>0.00</c:formatCode>
                <c:ptCount val="4"/>
                <c:pt idx="0">
                  <c:v>1.3619277108433736</c:v>
                </c:pt>
                <c:pt idx="1">
                  <c:v>1.0844979919678721</c:v>
                </c:pt>
                <c:pt idx="2">
                  <c:v>0.96559954102122758</c:v>
                </c:pt>
                <c:pt idx="3">
                  <c:v>0.747168674698797</c:v>
                </c:pt>
              </c:numCache>
            </c:numRef>
          </c:yVal>
          <c:smooth val="0"/>
          <c:extLst>
            <c:ext xmlns:c16="http://schemas.microsoft.com/office/drawing/2014/chart" uri="{C3380CC4-5D6E-409C-BE32-E72D297353CC}">
              <c16:uniqueId val="{00000000-FF00-4B4E-90FB-B97A47C41BA7}"/>
            </c:ext>
          </c:extLst>
        </c:ser>
        <c:dLbls>
          <c:showLegendKey val="0"/>
          <c:showVal val="0"/>
          <c:showCatName val="0"/>
          <c:showSerName val="0"/>
          <c:showPercent val="0"/>
          <c:showBubbleSize val="0"/>
        </c:dLbls>
        <c:axId val="243919104"/>
        <c:axId val="243919680"/>
      </c:scatterChart>
      <c:valAx>
        <c:axId val="243919104"/>
        <c:scaling>
          <c:orientation val="minMax"/>
        </c:scaling>
        <c:delete val="0"/>
        <c:axPos val="b"/>
        <c:title>
          <c:tx>
            <c:rich>
              <a:bodyPr/>
              <a:lstStyle/>
              <a:p>
                <a:pPr>
                  <a:defRPr sz="1400" baseline="0"/>
                </a:pPr>
                <a:r>
                  <a:rPr lang="en-US" sz="1400" baseline="0" dirty="0"/>
                  <a:t>Distance (million km)</a:t>
                </a:r>
              </a:p>
            </c:rich>
          </c:tx>
          <c:overlay val="0"/>
        </c:title>
        <c:numFmt formatCode="0.00" sourceLinked="1"/>
        <c:majorTickMark val="out"/>
        <c:minorTickMark val="none"/>
        <c:tickLblPos val="nextTo"/>
        <c:txPr>
          <a:bodyPr/>
          <a:lstStyle/>
          <a:p>
            <a:pPr>
              <a:defRPr sz="1200" b="1" i="0" baseline="0"/>
            </a:pPr>
            <a:endParaRPr lang="en-US"/>
          </a:p>
        </c:txPr>
        <c:crossAx val="243919680"/>
        <c:crosses val="autoZero"/>
        <c:crossBetween val="midCat"/>
      </c:valAx>
      <c:valAx>
        <c:axId val="243919680"/>
        <c:scaling>
          <c:orientation val="minMax"/>
          <c:max val="1.5"/>
          <c:min val="0.5"/>
        </c:scaling>
        <c:delete val="0"/>
        <c:axPos val="l"/>
        <c:majorGridlines/>
        <c:title>
          <c:tx>
            <c:rich>
              <a:bodyPr rot="-5400000" vert="horz"/>
              <a:lstStyle/>
              <a:p>
                <a:pPr>
                  <a:defRPr sz="1400" baseline="0"/>
                </a:pPr>
                <a:r>
                  <a:rPr lang="en-US" sz="1400" baseline="0" dirty="0"/>
                  <a:t>Speed (million km per day)</a:t>
                </a:r>
              </a:p>
            </c:rich>
          </c:tx>
          <c:layout>
            <c:manualLayout>
              <c:xMode val="edge"/>
              <c:yMode val="edge"/>
              <c:x val="1.2312859837132404E-2"/>
              <c:y val="0.25969072831413309"/>
            </c:manualLayout>
          </c:layout>
          <c:overlay val="0"/>
        </c:title>
        <c:numFmt formatCode="0.00" sourceLinked="1"/>
        <c:majorTickMark val="out"/>
        <c:minorTickMark val="none"/>
        <c:tickLblPos val="nextTo"/>
        <c:txPr>
          <a:bodyPr/>
          <a:lstStyle/>
          <a:p>
            <a:pPr>
              <a:defRPr sz="1200" b="1" i="0" baseline="0"/>
            </a:pPr>
            <a:endParaRPr lang="en-US"/>
          </a:p>
        </c:txPr>
        <c:crossAx val="243919104"/>
        <c:crosses val="autoZero"/>
        <c:crossBetween val="midCat"/>
        <c:majorUnit val="0.1"/>
        <c:minorUnit val="5.0000000000000044E-2"/>
      </c:valAx>
    </c:plotArea>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24DB3E-F3DF-4C10-9769-465595BF62D3}" type="datetimeFigureOut">
              <a:rPr lang="en-US" smtClean="0"/>
              <a:t>4/25/2019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51D8C2-1F9A-4D1F-8DE4-EE501AA2A721}" type="slidenum">
              <a:rPr lang="en-US" smtClean="0"/>
              <a:t>‹#›</a:t>
            </a:fld>
            <a:endParaRPr lang="en-US"/>
          </a:p>
        </p:txBody>
      </p:sp>
    </p:spTree>
    <p:extLst>
      <p:ext uri="{BB962C8B-B14F-4D97-AF65-F5344CB8AC3E}">
        <p14:creationId xmlns:p14="http://schemas.microsoft.com/office/powerpoint/2010/main" val="2044043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 charset="0"/>
              </a:defRPr>
            </a:lvl1pPr>
            <a:lvl2pPr marL="742950" indent="-285750">
              <a:defRPr sz="2400">
                <a:solidFill>
                  <a:schemeClr val="tx1"/>
                </a:solidFill>
                <a:latin typeface="Times" pitchFamily="1" charset="0"/>
              </a:defRPr>
            </a:lvl2pPr>
            <a:lvl3pPr marL="1143000" indent="-228600">
              <a:defRPr sz="2400">
                <a:solidFill>
                  <a:schemeClr val="tx1"/>
                </a:solidFill>
                <a:latin typeface="Times" pitchFamily="1" charset="0"/>
              </a:defRPr>
            </a:lvl3pPr>
            <a:lvl4pPr marL="1600200" indent="-228600">
              <a:defRPr sz="2400">
                <a:solidFill>
                  <a:schemeClr val="tx1"/>
                </a:solidFill>
                <a:latin typeface="Times" pitchFamily="1" charset="0"/>
              </a:defRPr>
            </a:lvl4pPr>
            <a:lvl5pPr marL="2057400" indent="-228600">
              <a:defRPr sz="2400">
                <a:solidFill>
                  <a:schemeClr val="tx1"/>
                </a:solidFill>
                <a:latin typeface="Times" pitchFamily="1" charset="0"/>
              </a:defRPr>
            </a:lvl5pPr>
            <a:lvl6pPr marL="2514600" indent="-228600" eaLnBrk="0" fontAlgn="base" hangingPunct="0">
              <a:spcBef>
                <a:spcPct val="0"/>
              </a:spcBef>
              <a:spcAft>
                <a:spcPct val="0"/>
              </a:spcAft>
              <a:defRPr sz="2400">
                <a:solidFill>
                  <a:schemeClr val="tx1"/>
                </a:solidFill>
                <a:latin typeface="Times" pitchFamily="1" charset="0"/>
              </a:defRPr>
            </a:lvl6pPr>
            <a:lvl7pPr marL="2971800" indent="-228600" eaLnBrk="0" fontAlgn="base" hangingPunct="0">
              <a:spcBef>
                <a:spcPct val="0"/>
              </a:spcBef>
              <a:spcAft>
                <a:spcPct val="0"/>
              </a:spcAft>
              <a:defRPr sz="2400">
                <a:solidFill>
                  <a:schemeClr val="tx1"/>
                </a:solidFill>
                <a:latin typeface="Times" pitchFamily="1" charset="0"/>
              </a:defRPr>
            </a:lvl7pPr>
            <a:lvl8pPr marL="3429000" indent="-228600" eaLnBrk="0" fontAlgn="base" hangingPunct="0">
              <a:spcBef>
                <a:spcPct val="0"/>
              </a:spcBef>
              <a:spcAft>
                <a:spcPct val="0"/>
              </a:spcAft>
              <a:defRPr sz="2400">
                <a:solidFill>
                  <a:schemeClr val="tx1"/>
                </a:solidFill>
                <a:latin typeface="Times" pitchFamily="1" charset="0"/>
              </a:defRPr>
            </a:lvl8pPr>
            <a:lvl9pPr marL="3886200" indent="-228600" eaLnBrk="0" fontAlgn="base" hangingPunct="0">
              <a:spcBef>
                <a:spcPct val="0"/>
              </a:spcBef>
              <a:spcAft>
                <a:spcPct val="0"/>
              </a:spcAft>
              <a:defRPr sz="2400">
                <a:solidFill>
                  <a:schemeClr val="tx1"/>
                </a:solidFill>
                <a:latin typeface="Times" pitchFamily="1" charset="0"/>
              </a:defRPr>
            </a:lvl9pPr>
          </a:lstStyle>
          <a:p>
            <a:fld id="{6A5B2266-037C-4497-A5B4-E638018C971D}" type="slidenum">
              <a:rPr lang="en-US" sz="1200" smtClean="0"/>
              <a:pPr/>
              <a:t>3</a:t>
            </a:fld>
            <a:endParaRPr lang="en-US" sz="1200"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txBox="1">
            <a:spLocks noGrp="1" noChangeArrowheads="1"/>
          </p:cNvSpPr>
          <p:nvPr/>
        </p:nvSpPr>
        <p:spPr bwMode="auto">
          <a:xfrm>
            <a:off x="3884613" y="8684926"/>
            <a:ext cx="2971800" cy="457513"/>
          </a:xfrm>
          <a:prstGeom prst="rect">
            <a:avLst/>
          </a:prstGeom>
          <a:noFill/>
          <a:ln w="9525">
            <a:noFill/>
            <a:miter lim="800000"/>
            <a:headEnd/>
            <a:tailEnd/>
          </a:ln>
        </p:spPr>
        <p:txBody>
          <a:bodyPr anchor="b"/>
          <a:lstStyle/>
          <a:p>
            <a:pPr algn="r"/>
            <a:fld id="{6414F151-253C-41E0-BF4F-8F53FB0FC446}" type="slidenum">
              <a:rPr lang="en-US" sz="1200" b="0"/>
              <a:pPr algn="r"/>
              <a:t>21</a:t>
            </a:fld>
            <a:endParaRPr lang="en-US" sz="1200" b="0" dirty="0"/>
          </a:p>
        </p:txBody>
      </p:sp>
      <p:sp>
        <p:nvSpPr>
          <p:cNvPr id="21506" name="Rectangle 2"/>
          <p:cNvSpPr>
            <a:spLocks noGrp="1" noRot="1" noChangeAspect="1" noChangeArrowheads="1" noTextEdit="1"/>
          </p:cNvSpPr>
          <p:nvPr>
            <p:ph type="sldImg"/>
          </p:nvPr>
        </p:nvSpPr>
        <p:spPr>
          <a:xfrm>
            <a:off x="1143000" y="685800"/>
            <a:ext cx="4572000" cy="3429000"/>
          </a:xfrm>
          <a:ln/>
        </p:spPr>
      </p:sp>
      <p:sp>
        <p:nvSpPr>
          <p:cNvPr id="21507" name="Rectangle 3"/>
          <p:cNvSpPr>
            <a:spLocks noGrp="1" noChangeArrowheads="1"/>
          </p:cNvSpPr>
          <p:nvPr>
            <p:ph type="body" idx="1"/>
          </p:nvPr>
        </p:nvSpPr>
        <p:spPr>
          <a:noFill/>
          <a:ln/>
        </p:spPr>
        <p:txBody>
          <a:bodyPr/>
          <a:lstStyle/>
          <a:p>
            <a:pPr eaLnBrk="1" hangingPunct="1"/>
            <a:r>
              <a:rPr lang="en-US" dirty="0" smtClean="0"/>
              <a:t>Theresa</a:t>
            </a:r>
          </a:p>
        </p:txBody>
      </p:sp>
    </p:spTree>
    <p:extLst>
      <p:ext uri="{BB962C8B-B14F-4D97-AF65-F5344CB8AC3E}">
        <p14:creationId xmlns:p14="http://schemas.microsoft.com/office/powerpoint/2010/main" val="3728767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1143000" y="685800"/>
            <a:ext cx="4572000" cy="3429000"/>
          </a:xfrm>
          <a:ln/>
        </p:spPr>
      </p:sp>
      <p:sp>
        <p:nvSpPr>
          <p:cNvPr id="23554" name="Rectangle 3"/>
          <p:cNvSpPr>
            <a:spLocks noGrp="1" noChangeArrowheads="1"/>
          </p:cNvSpPr>
          <p:nvPr>
            <p:ph type="body" idx="1"/>
          </p:nvPr>
        </p:nvSpPr>
        <p:spPr>
          <a:noFill/>
          <a:ln/>
        </p:spPr>
        <p:txBody>
          <a:bodyPr/>
          <a:lstStyle/>
          <a:p>
            <a:r>
              <a:rPr lang="en-US" dirty="0" smtClean="0"/>
              <a:t>Theresa</a:t>
            </a:r>
          </a:p>
          <a:p>
            <a:endParaRPr lang="en-US" dirty="0" smtClean="0"/>
          </a:p>
        </p:txBody>
      </p:sp>
    </p:spTree>
    <p:extLst>
      <p:ext uri="{BB962C8B-B14F-4D97-AF65-F5344CB8AC3E}">
        <p14:creationId xmlns:p14="http://schemas.microsoft.com/office/powerpoint/2010/main" val="3216854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noTextEdit="1"/>
          </p:cNvSpPr>
          <p:nvPr>
            <p:ph type="sldImg"/>
          </p:nvPr>
        </p:nvSpPr>
        <p:spPr>
          <a:xfrm>
            <a:off x="1143000" y="685800"/>
            <a:ext cx="4572000" cy="3429000"/>
          </a:xfrm>
          <a:ln/>
        </p:spPr>
      </p:sp>
      <p:sp>
        <p:nvSpPr>
          <p:cNvPr id="25602" name="Rectangle 3"/>
          <p:cNvSpPr>
            <a:spLocks noGrp="1" noChangeArrowheads="1"/>
          </p:cNvSpPr>
          <p:nvPr>
            <p:ph type="body" idx="1"/>
          </p:nvPr>
        </p:nvSpPr>
        <p:spPr>
          <a:noFill/>
          <a:ln/>
        </p:spPr>
        <p:txBody>
          <a:bodyPr/>
          <a:lstStyle/>
          <a:p>
            <a:r>
              <a:rPr lang="en-US" dirty="0" smtClean="0"/>
              <a:t>Theresa</a:t>
            </a:r>
          </a:p>
          <a:p>
            <a:endParaRPr lang="en-US" dirty="0" smtClean="0"/>
          </a:p>
        </p:txBody>
      </p:sp>
    </p:spTree>
    <p:extLst>
      <p:ext uri="{BB962C8B-B14F-4D97-AF65-F5344CB8AC3E}">
        <p14:creationId xmlns:p14="http://schemas.microsoft.com/office/powerpoint/2010/main" val="2891361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ChangeArrowheads="1" noTextEdit="1"/>
          </p:cNvSpPr>
          <p:nvPr>
            <p:ph type="sldImg"/>
          </p:nvPr>
        </p:nvSpPr>
        <p:spPr>
          <a:xfrm>
            <a:off x="1143000" y="685800"/>
            <a:ext cx="4572000" cy="3429000"/>
          </a:xfrm>
          <a:ln/>
        </p:spPr>
      </p:sp>
      <p:sp>
        <p:nvSpPr>
          <p:cNvPr id="27650" name="Rectangle 3"/>
          <p:cNvSpPr>
            <a:spLocks noGrp="1" noChangeArrowheads="1"/>
          </p:cNvSpPr>
          <p:nvPr>
            <p:ph type="body" idx="1"/>
          </p:nvPr>
        </p:nvSpPr>
        <p:spPr>
          <a:noFill/>
          <a:ln/>
        </p:spPr>
        <p:txBody>
          <a:bodyPr/>
          <a:lstStyle/>
          <a:p>
            <a:r>
              <a:rPr lang="en-US" dirty="0" smtClean="0"/>
              <a:t>Theresa</a:t>
            </a:r>
          </a:p>
          <a:p>
            <a:endParaRPr lang="en-US" dirty="0" smtClean="0"/>
          </a:p>
        </p:txBody>
      </p:sp>
    </p:spTree>
    <p:extLst>
      <p:ext uri="{BB962C8B-B14F-4D97-AF65-F5344CB8AC3E}">
        <p14:creationId xmlns:p14="http://schemas.microsoft.com/office/powerpoint/2010/main" val="2463830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a:xfrm>
            <a:off x="1143000" y="685800"/>
            <a:ext cx="4572000" cy="3429000"/>
          </a:xfrm>
          <a:ln/>
        </p:spPr>
      </p:sp>
      <p:sp>
        <p:nvSpPr>
          <p:cNvPr id="29698" name="Rectangle 3"/>
          <p:cNvSpPr>
            <a:spLocks noGrp="1" noChangeArrowheads="1"/>
          </p:cNvSpPr>
          <p:nvPr>
            <p:ph type="body" idx="1"/>
          </p:nvPr>
        </p:nvSpPr>
        <p:spPr>
          <a:noFill/>
          <a:ln/>
        </p:spPr>
        <p:txBody>
          <a:bodyPr/>
          <a:lstStyle/>
          <a:p>
            <a:r>
              <a:rPr lang="en-US" dirty="0" smtClean="0"/>
              <a:t>Theresa</a:t>
            </a:r>
          </a:p>
          <a:p>
            <a:endParaRPr lang="en-US" dirty="0" smtClean="0"/>
          </a:p>
        </p:txBody>
      </p:sp>
    </p:spTree>
    <p:extLst>
      <p:ext uri="{BB962C8B-B14F-4D97-AF65-F5344CB8AC3E}">
        <p14:creationId xmlns:p14="http://schemas.microsoft.com/office/powerpoint/2010/main" val="2471709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xfrm>
            <a:off x="1143000" y="685800"/>
            <a:ext cx="4572000" cy="3429000"/>
          </a:xfrm>
          <a:ln/>
        </p:spPr>
      </p:sp>
      <p:sp>
        <p:nvSpPr>
          <p:cNvPr id="31746" name="Rectangle 3"/>
          <p:cNvSpPr>
            <a:spLocks noGrp="1" noChangeArrowheads="1"/>
          </p:cNvSpPr>
          <p:nvPr>
            <p:ph type="body" idx="1"/>
          </p:nvPr>
        </p:nvSpPr>
        <p:spPr>
          <a:noFill/>
          <a:ln/>
        </p:spPr>
        <p:txBody>
          <a:bodyPr/>
          <a:lstStyle/>
          <a:p>
            <a:r>
              <a:rPr lang="en-US" dirty="0" smtClean="0"/>
              <a:t>Theresa</a:t>
            </a:r>
          </a:p>
          <a:p>
            <a:endParaRPr lang="en-US" dirty="0" smtClean="0"/>
          </a:p>
        </p:txBody>
      </p:sp>
    </p:spTree>
    <p:extLst>
      <p:ext uri="{BB962C8B-B14F-4D97-AF65-F5344CB8AC3E}">
        <p14:creationId xmlns:p14="http://schemas.microsoft.com/office/powerpoint/2010/main" val="2094976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a:xfrm>
            <a:off x="1143000" y="685800"/>
            <a:ext cx="4572000" cy="3429000"/>
          </a:xfrm>
          <a:ln/>
        </p:spPr>
      </p:sp>
      <p:sp>
        <p:nvSpPr>
          <p:cNvPr id="33794" name="Rectangle 3"/>
          <p:cNvSpPr>
            <a:spLocks noGrp="1" noChangeArrowheads="1"/>
          </p:cNvSpPr>
          <p:nvPr>
            <p:ph type="body" idx="1"/>
          </p:nvPr>
        </p:nvSpPr>
        <p:spPr>
          <a:noFill/>
          <a:ln/>
        </p:spPr>
        <p:txBody>
          <a:bodyPr/>
          <a:lstStyle/>
          <a:p>
            <a:r>
              <a:rPr lang="en-US" dirty="0" smtClean="0"/>
              <a:t>Theresa</a:t>
            </a:r>
          </a:p>
          <a:p>
            <a:endParaRPr lang="en-US" dirty="0" smtClean="0"/>
          </a:p>
        </p:txBody>
      </p:sp>
    </p:spTree>
    <p:extLst>
      <p:ext uri="{BB962C8B-B14F-4D97-AF65-F5344CB8AC3E}">
        <p14:creationId xmlns:p14="http://schemas.microsoft.com/office/powerpoint/2010/main" val="2912073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noTextEdit="1"/>
          </p:cNvSpPr>
          <p:nvPr>
            <p:ph type="sldImg"/>
          </p:nvPr>
        </p:nvSpPr>
        <p:spPr>
          <a:xfrm>
            <a:off x="1143000" y="685800"/>
            <a:ext cx="4572000" cy="3429000"/>
          </a:xfrm>
          <a:ln/>
        </p:spPr>
      </p:sp>
      <p:sp>
        <p:nvSpPr>
          <p:cNvPr id="35842" name="Rectangle 3"/>
          <p:cNvSpPr>
            <a:spLocks noGrp="1" noChangeArrowheads="1"/>
          </p:cNvSpPr>
          <p:nvPr>
            <p:ph type="body" idx="1"/>
          </p:nvPr>
        </p:nvSpPr>
        <p:spPr>
          <a:noFill/>
          <a:ln/>
        </p:spPr>
        <p:txBody>
          <a:bodyPr/>
          <a:lstStyle/>
          <a:p>
            <a:r>
              <a:rPr lang="en-US" dirty="0" smtClean="0"/>
              <a:t>Theresa</a:t>
            </a:r>
          </a:p>
          <a:p>
            <a:endParaRPr lang="en-US" dirty="0" smtClean="0"/>
          </a:p>
        </p:txBody>
      </p:sp>
    </p:spTree>
    <p:extLst>
      <p:ext uri="{BB962C8B-B14F-4D97-AF65-F5344CB8AC3E}">
        <p14:creationId xmlns:p14="http://schemas.microsoft.com/office/powerpoint/2010/main" val="2440443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xfrm>
            <a:off x="1143000" y="685800"/>
            <a:ext cx="4572000" cy="3429000"/>
          </a:xfrm>
          <a:ln/>
        </p:spPr>
      </p:sp>
      <p:sp>
        <p:nvSpPr>
          <p:cNvPr id="37890" name="Rectangle 3"/>
          <p:cNvSpPr>
            <a:spLocks noGrp="1" noChangeArrowheads="1"/>
          </p:cNvSpPr>
          <p:nvPr>
            <p:ph type="body" idx="1"/>
          </p:nvPr>
        </p:nvSpPr>
        <p:spPr>
          <a:noFill/>
          <a:ln/>
        </p:spPr>
        <p:txBody>
          <a:bodyPr/>
          <a:lstStyle/>
          <a:p>
            <a:r>
              <a:rPr lang="en-US" dirty="0" smtClean="0"/>
              <a:t>Theresa</a:t>
            </a:r>
          </a:p>
          <a:p>
            <a:endParaRPr lang="en-US" dirty="0" smtClean="0"/>
          </a:p>
        </p:txBody>
      </p:sp>
    </p:spTree>
    <p:extLst>
      <p:ext uri="{BB962C8B-B14F-4D97-AF65-F5344CB8AC3E}">
        <p14:creationId xmlns:p14="http://schemas.microsoft.com/office/powerpoint/2010/main" val="2557027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noTextEdit="1"/>
          </p:cNvSpPr>
          <p:nvPr>
            <p:ph type="sldImg"/>
          </p:nvPr>
        </p:nvSpPr>
        <p:spPr>
          <a:xfrm>
            <a:off x="1143000" y="685800"/>
            <a:ext cx="4572000" cy="3429000"/>
          </a:xfrm>
          <a:ln/>
        </p:spPr>
      </p:sp>
      <p:sp>
        <p:nvSpPr>
          <p:cNvPr id="39938" name="Rectangle 3"/>
          <p:cNvSpPr>
            <a:spLocks noGrp="1" noChangeArrowheads="1"/>
          </p:cNvSpPr>
          <p:nvPr>
            <p:ph type="body" idx="1"/>
          </p:nvPr>
        </p:nvSpPr>
        <p:spPr>
          <a:noFill/>
          <a:ln/>
        </p:spPr>
        <p:txBody>
          <a:bodyPr/>
          <a:lstStyle/>
          <a:p>
            <a:r>
              <a:rPr lang="en-US" dirty="0" smtClean="0"/>
              <a:t>Theresa</a:t>
            </a:r>
          </a:p>
          <a:p>
            <a:endParaRPr lang="en-US" dirty="0" smtClean="0"/>
          </a:p>
        </p:txBody>
      </p:sp>
    </p:spTree>
    <p:extLst>
      <p:ext uri="{BB962C8B-B14F-4D97-AF65-F5344CB8AC3E}">
        <p14:creationId xmlns:p14="http://schemas.microsoft.com/office/powerpoint/2010/main" val="4066211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 charset="0"/>
              </a:defRPr>
            </a:lvl1pPr>
            <a:lvl2pPr marL="742950" indent="-285750">
              <a:defRPr sz="2400">
                <a:solidFill>
                  <a:schemeClr val="tx1"/>
                </a:solidFill>
                <a:latin typeface="Times" pitchFamily="1" charset="0"/>
              </a:defRPr>
            </a:lvl2pPr>
            <a:lvl3pPr marL="1143000" indent="-228600">
              <a:defRPr sz="2400">
                <a:solidFill>
                  <a:schemeClr val="tx1"/>
                </a:solidFill>
                <a:latin typeface="Times" pitchFamily="1" charset="0"/>
              </a:defRPr>
            </a:lvl3pPr>
            <a:lvl4pPr marL="1600200" indent="-228600">
              <a:defRPr sz="2400">
                <a:solidFill>
                  <a:schemeClr val="tx1"/>
                </a:solidFill>
                <a:latin typeface="Times" pitchFamily="1" charset="0"/>
              </a:defRPr>
            </a:lvl4pPr>
            <a:lvl5pPr marL="2057400" indent="-228600">
              <a:defRPr sz="2400">
                <a:solidFill>
                  <a:schemeClr val="tx1"/>
                </a:solidFill>
                <a:latin typeface="Times" pitchFamily="1" charset="0"/>
              </a:defRPr>
            </a:lvl5pPr>
            <a:lvl6pPr marL="2514600" indent="-228600" eaLnBrk="0" fontAlgn="base" hangingPunct="0">
              <a:spcBef>
                <a:spcPct val="0"/>
              </a:spcBef>
              <a:spcAft>
                <a:spcPct val="0"/>
              </a:spcAft>
              <a:defRPr sz="2400">
                <a:solidFill>
                  <a:schemeClr val="tx1"/>
                </a:solidFill>
                <a:latin typeface="Times" pitchFamily="1" charset="0"/>
              </a:defRPr>
            </a:lvl6pPr>
            <a:lvl7pPr marL="2971800" indent="-228600" eaLnBrk="0" fontAlgn="base" hangingPunct="0">
              <a:spcBef>
                <a:spcPct val="0"/>
              </a:spcBef>
              <a:spcAft>
                <a:spcPct val="0"/>
              </a:spcAft>
              <a:defRPr sz="2400">
                <a:solidFill>
                  <a:schemeClr val="tx1"/>
                </a:solidFill>
                <a:latin typeface="Times" pitchFamily="1" charset="0"/>
              </a:defRPr>
            </a:lvl7pPr>
            <a:lvl8pPr marL="3429000" indent="-228600" eaLnBrk="0" fontAlgn="base" hangingPunct="0">
              <a:spcBef>
                <a:spcPct val="0"/>
              </a:spcBef>
              <a:spcAft>
                <a:spcPct val="0"/>
              </a:spcAft>
              <a:defRPr sz="2400">
                <a:solidFill>
                  <a:schemeClr val="tx1"/>
                </a:solidFill>
                <a:latin typeface="Times" pitchFamily="1" charset="0"/>
              </a:defRPr>
            </a:lvl8pPr>
            <a:lvl9pPr marL="3886200" indent="-228600" eaLnBrk="0" fontAlgn="base" hangingPunct="0">
              <a:spcBef>
                <a:spcPct val="0"/>
              </a:spcBef>
              <a:spcAft>
                <a:spcPct val="0"/>
              </a:spcAft>
              <a:defRPr sz="2400">
                <a:solidFill>
                  <a:schemeClr val="tx1"/>
                </a:solidFill>
                <a:latin typeface="Times" pitchFamily="1" charset="0"/>
              </a:defRPr>
            </a:lvl9pPr>
          </a:lstStyle>
          <a:p>
            <a:fld id="{770B672D-8DC6-44B7-B299-823D13AB493A}" type="slidenum">
              <a:rPr lang="en-US" sz="1200" smtClean="0"/>
              <a:pPr/>
              <a:t>4</a:t>
            </a:fld>
            <a:endParaRPr lang="en-US" sz="1200"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a:xfrm>
            <a:off x="1143000" y="685800"/>
            <a:ext cx="4572000" cy="3429000"/>
          </a:xfrm>
          <a:ln/>
        </p:spPr>
      </p:sp>
      <p:sp>
        <p:nvSpPr>
          <p:cNvPr id="41986" name="Rectangle 3"/>
          <p:cNvSpPr>
            <a:spLocks noGrp="1" noChangeArrowheads="1"/>
          </p:cNvSpPr>
          <p:nvPr>
            <p:ph type="body" idx="1"/>
          </p:nvPr>
        </p:nvSpPr>
        <p:spPr>
          <a:noFill/>
          <a:ln/>
        </p:spPr>
        <p:txBody>
          <a:bodyPr/>
          <a:lstStyle/>
          <a:p>
            <a:r>
              <a:rPr lang="en-US" dirty="0" smtClean="0"/>
              <a:t>Theresa</a:t>
            </a:r>
          </a:p>
          <a:p>
            <a:endParaRPr lang="en-US" dirty="0" smtClean="0"/>
          </a:p>
        </p:txBody>
      </p:sp>
    </p:spTree>
    <p:extLst>
      <p:ext uri="{BB962C8B-B14F-4D97-AF65-F5344CB8AC3E}">
        <p14:creationId xmlns:p14="http://schemas.microsoft.com/office/powerpoint/2010/main" val="42482437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noTextEdit="1"/>
          </p:cNvSpPr>
          <p:nvPr>
            <p:ph type="sldImg"/>
          </p:nvPr>
        </p:nvSpPr>
        <p:spPr>
          <a:xfrm>
            <a:off x="1143000" y="685800"/>
            <a:ext cx="4572000" cy="3429000"/>
          </a:xfrm>
          <a:ln/>
        </p:spPr>
      </p:sp>
      <p:sp>
        <p:nvSpPr>
          <p:cNvPr id="44034" name="Rectangle 3"/>
          <p:cNvSpPr>
            <a:spLocks noGrp="1" noChangeArrowheads="1"/>
          </p:cNvSpPr>
          <p:nvPr>
            <p:ph type="body" idx="1"/>
          </p:nvPr>
        </p:nvSpPr>
        <p:spPr>
          <a:noFill/>
          <a:ln/>
        </p:spPr>
        <p:txBody>
          <a:bodyPr/>
          <a:lstStyle/>
          <a:p>
            <a:r>
              <a:rPr lang="en-US" dirty="0" smtClean="0"/>
              <a:t>Theresa</a:t>
            </a:r>
          </a:p>
          <a:p>
            <a:endParaRPr lang="en-US" dirty="0" smtClean="0"/>
          </a:p>
        </p:txBody>
      </p:sp>
    </p:spTree>
    <p:extLst>
      <p:ext uri="{BB962C8B-B14F-4D97-AF65-F5344CB8AC3E}">
        <p14:creationId xmlns:p14="http://schemas.microsoft.com/office/powerpoint/2010/main" val="40666474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noTextEdit="1"/>
          </p:cNvSpPr>
          <p:nvPr>
            <p:ph type="sldImg"/>
          </p:nvPr>
        </p:nvSpPr>
        <p:spPr>
          <a:xfrm>
            <a:off x="1143000" y="685800"/>
            <a:ext cx="4572000" cy="3429000"/>
          </a:xfrm>
          <a:ln/>
        </p:spPr>
      </p:sp>
      <p:sp>
        <p:nvSpPr>
          <p:cNvPr id="46082" name="Rectangle 3"/>
          <p:cNvSpPr>
            <a:spLocks noGrp="1" noChangeArrowheads="1"/>
          </p:cNvSpPr>
          <p:nvPr>
            <p:ph type="body" idx="1"/>
          </p:nvPr>
        </p:nvSpPr>
        <p:spPr>
          <a:noFill/>
          <a:ln/>
        </p:spPr>
        <p:txBody>
          <a:bodyPr/>
          <a:lstStyle/>
          <a:p>
            <a:r>
              <a:rPr lang="en-US" dirty="0" smtClean="0"/>
              <a:t>Theresa</a:t>
            </a:r>
          </a:p>
          <a:p>
            <a:endParaRPr lang="en-US" dirty="0" smtClean="0"/>
          </a:p>
        </p:txBody>
      </p:sp>
    </p:spTree>
    <p:extLst>
      <p:ext uri="{BB962C8B-B14F-4D97-AF65-F5344CB8AC3E}">
        <p14:creationId xmlns:p14="http://schemas.microsoft.com/office/powerpoint/2010/main" val="24113638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ChangeArrowheads="1" noTextEdit="1"/>
          </p:cNvSpPr>
          <p:nvPr>
            <p:ph type="sldImg"/>
          </p:nvPr>
        </p:nvSpPr>
        <p:spPr>
          <a:xfrm>
            <a:off x="1143000" y="685800"/>
            <a:ext cx="4572000" cy="3429000"/>
          </a:xfrm>
          <a:ln/>
        </p:spPr>
      </p:sp>
      <p:sp>
        <p:nvSpPr>
          <p:cNvPr id="48130" name="Rectangle 3"/>
          <p:cNvSpPr>
            <a:spLocks noGrp="1" noChangeArrowheads="1"/>
          </p:cNvSpPr>
          <p:nvPr>
            <p:ph type="body" idx="1"/>
          </p:nvPr>
        </p:nvSpPr>
        <p:spPr>
          <a:noFill/>
          <a:ln/>
        </p:spPr>
        <p:txBody>
          <a:bodyPr/>
          <a:lstStyle/>
          <a:p>
            <a:r>
              <a:rPr lang="en-US" dirty="0" smtClean="0"/>
              <a:t>Theresa</a:t>
            </a:r>
          </a:p>
          <a:p>
            <a:endParaRPr lang="en-US" dirty="0" smtClean="0"/>
          </a:p>
        </p:txBody>
      </p:sp>
    </p:spTree>
    <p:extLst>
      <p:ext uri="{BB962C8B-B14F-4D97-AF65-F5344CB8AC3E}">
        <p14:creationId xmlns:p14="http://schemas.microsoft.com/office/powerpoint/2010/main" val="11112517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ChangeArrowheads="1" noTextEdit="1"/>
          </p:cNvSpPr>
          <p:nvPr>
            <p:ph type="sldImg"/>
          </p:nvPr>
        </p:nvSpPr>
        <p:spPr>
          <a:xfrm>
            <a:off x="1143000" y="685800"/>
            <a:ext cx="4572000" cy="3429000"/>
          </a:xfrm>
          <a:ln/>
        </p:spPr>
      </p:sp>
      <p:sp>
        <p:nvSpPr>
          <p:cNvPr id="50178" name="Rectangle 3"/>
          <p:cNvSpPr>
            <a:spLocks noGrp="1" noChangeArrowheads="1"/>
          </p:cNvSpPr>
          <p:nvPr>
            <p:ph type="body" idx="1"/>
          </p:nvPr>
        </p:nvSpPr>
        <p:spPr>
          <a:noFill/>
          <a:ln/>
        </p:spPr>
        <p:txBody>
          <a:bodyPr/>
          <a:lstStyle/>
          <a:p>
            <a:r>
              <a:rPr lang="en-US" dirty="0" smtClean="0"/>
              <a:t>Theresa</a:t>
            </a:r>
          </a:p>
          <a:p>
            <a:endParaRPr lang="en-US" dirty="0" smtClean="0"/>
          </a:p>
        </p:txBody>
      </p:sp>
    </p:spTree>
    <p:extLst>
      <p:ext uri="{BB962C8B-B14F-4D97-AF65-F5344CB8AC3E}">
        <p14:creationId xmlns:p14="http://schemas.microsoft.com/office/powerpoint/2010/main" val="5917815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ChangeArrowheads="1" noTextEdit="1"/>
          </p:cNvSpPr>
          <p:nvPr>
            <p:ph type="sldImg"/>
          </p:nvPr>
        </p:nvSpPr>
        <p:spPr>
          <a:xfrm>
            <a:off x="1143000" y="685800"/>
            <a:ext cx="4572000" cy="3429000"/>
          </a:xfrm>
          <a:ln/>
        </p:spPr>
      </p:sp>
      <p:sp>
        <p:nvSpPr>
          <p:cNvPr id="52226" name="Rectangle 3"/>
          <p:cNvSpPr>
            <a:spLocks noGrp="1" noChangeArrowheads="1"/>
          </p:cNvSpPr>
          <p:nvPr>
            <p:ph type="body" idx="1"/>
          </p:nvPr>
        </p:nvSpPr>
        <p:spPr>
          <a:noFill/>
          <a:ln/>
        </p:spPr>
        <p:txBody>
          <a:bodyPr/>
          <a:lstStyle/>
          <a:p>
            <a:r>
              <a:rPr lang="en-US" dirty="0" smtClean="0"/>
              <a:t>Theresa</a:t>
            </a:r>
          </a:p>
          <a:p>
            <a:endParaRPr lang="en-US" dirty="0" smtClean="0"/>
          </a:p>
        </p:txBody>
      </p:sp>
    </p:spTree>
    <p:extLst>
      <p:ext uri="{BB962C8B-B14F-4D97-AF65-F5344CB8AC3E}">
        <p14:creationId xmlns:p14="http://schemas.microsoft.com/office/powerpoint/2010/main" val="3781017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a:xfrm>
            <a:off x="1143000" y="685800"/>
            <a:ext cx="4572000" cy="3429000"/>
          </a:xfrm>
          <a:ln/>
        </p:spPr>
      </p:sp>
      <p:sp>
        <p:nvSpPr>
          <p:cNvPr id="54274" name="Rectangle 3"/>
          <p:cNvSpPr>
            <a:spLocks noGrp="1" noChangeArrowheads="1"/>
          </p:cNvSpPr>
          <p:nvPr>
            <p:ph type="body" idx="1"/>
          </p:nvPr>
        </p:nvSpPr>
        <p:spPr>
          <a:noFill/>
          <a:ln/>
        </p:spPr>
        <p:txBody>
          <a:bodyPr/>
          <a:lstStyle/>
          <a:p>
            <a:r>
              <a:rPr lang="en-US" dirty="0" smtClean="0"/>
              <a:t>Theresa</a:t>
            </a:r>
          </a:p>
          <a:p>
            <a:endParaRPr lang="en-US" dirty="0" smtClean="0"/>
          </a:p>
        </p:txBody>
      </p:sp>
    </p:spTree>
    <p:extLst>
      <p:ext uri="{BB962C8B-B14F-4D97-AF65-F5344CB8AC3E}">
        <p14:creationId xmlns:p14="http://schemas.microsoft.com/office/powerpoint/2010/main" val="17440234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noTextEdit="1"/>
          </p:cNvSpPr>
          <p:nvPr>
            <p:ph type="sldImg"/>
          </p:nvPr>
        </p:nvSpPr>
        <p:spPr>
          <a:xfrm>
            <a:off x="1143000" y="685800"/>
            <a:ext cx="4572000" cy="3429000"/>
          </a:xfrm>
          <a:ln/>
        </p:spPr>
      </p:sp>
      <p:sp>
        <p:nvSpPr>
          <p:cNvPr id="56322" name="Rectangle 3"/>
          <p:cNvSpPr>
            <a:spLocks noGrp="1" noChangeArrowheads="1"/>
          </p:cNvSpPr>
          <p:nvPr>
            <p:ph type="body" idx="1"/>
          </p:nvPr>
        </p:nvSpPr>
        <p:spPr>
          <a:noFill/>
          <a:ln/>
        </p:spPr>
        <p:txBody>
          <a:bodyPr/>
          <a:lstStyle/>
          <a:p>
            <a:r>
              <a:rPr lang="en-US" dirty="0" smtClean="0"/>
              <a:t>Theresa</a:t>
            </a:r>
          </a:p>
          <a:p>
            <a:endParaRPr lang="en-US" dirty="0" smtClean="0"/>
          </a:p>
        </p:txBody>
      </p:sp>
    </p:spTree>
    <p:extLst>
      <p:ext uri="{BB962C8B-B14F-4D97-AF65-F5344CB8AC3E}">
        <p14:creationId xmlns:p14="http://schemas.microsoft.com/office/powerpoint/2010/main" val="21752533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ChangeArrowheads="1" noTextEdit="1"/>
          </p:cNvSpPr>
          <p:nvPr>
            <p:ph type="sldImg"/>
          </p:nvPr>
        </p:nvSpPr>
        <p:spPr>
          <a:xfrm>
            <a:off x="1143000" y="685800"/>
            <a:ext cx="4572000" cy="3429000"/>
          </a:xfrm>
          <a:ln/>
        </p:spPr>
      </p:sp>
      <p:sp>
        <p:nvSpPr>
          <p:cNvPr id="58370" name="Rectangle 3"/>
          <p:cNvSpPr>
            <a:spLocks noGrp="1" noChangeArrowheads="1"/>
          </p:cNvSpPr>
          <p:nvPr>
            <p:ph type="body" idx="1"/>
          </p:nvPr>
        </p:nvSpPr>
        <p:spPr>
          <a:noFill/>
          <a:ln/>
        </p:spPr>
        <p:txBody>
          <a:bodyPr/>
          <a:lstStyle/>
          <a:p>
            <a:r>
              <a:rPr lang="en-US" dirty="0" smtClean="0"/>
              <a:t>Theresa</a:t>
            </a:r>
          </a:p>
          <a:p>
            <a:endParaRPr lang="en-US" dirty="0" smtClean="0"/>
          </a:p>
        </p:txBody>
      </p:sp>
    </p:spTree>
    <p:extLst>
      <p:ext uri="{BB962C8B-B14F-4D97-AF65-F5344CB8AC3E}">
        <p14:creationId xmlns:p14="http://schemas.microsoft.com/office/powerpoint/2010/main" val="33533089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noTextEdit="1"/>
          </p:cNvSpPr>
          <p:nvPr>
            <p:ph type="sldImg"/>
          </p:nvPr>
        </p:nvSpPr>
        <p:spPr>
          <a:ln/>
        </p:spPr>
      </p:sp>
      <p:sp>
        <p:nvSpPr>
          <p:cNvPr id="60418"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1147378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4E84DAC-695A-4081-95D7-5B47EE7695FF}" type="slidenum">
              <a:rPr lang="en-US">
                <a:latin typeface="Times" pitchFamily="18" charset="0"/>
              </a:rPr>
              <a:pPr eaLnBrk="1" hangingPunct="1"/>
              <a:t>5</a:t>
            </a:fld>
            <a:endParaRPr lang="en-US">
              <a:latin typeface="Times" pitchFamily="18"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noTextEdit="1"/>
          </p:cNvSpPr>
          <p:nvPr>
            <p:ph type="sldImg"/>
          </p:nvPr>
        </p:nvSpPr>
        <p:spPr>
          <a:ln/>
        </p:spPr>
      </p:sp>
      <p:sp>
        <p:nvSpPr>
          <p:cNvPr id="60418"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7353683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Rot="1" noChangeAspect="1" noChangeArrowheads="1" noTextEdit="1"/>
          </p:cNvSpPr>
          <p:nvPr>
            <p:ph type="sldImg"/>
          </p:nvPr>
        </p:nvSpPr>
        <p:spPr>
          <a:ln/>
        </p:spPr>
      </p:sp>
      <p:sp>
        <p:nvSpPr>
          <p:cNvPr id="134146" name="Rectangle 3"/>
          <p:cNvSpPr>
            <a:spLocks noGrp="1" noChangeArrowheads="1"/>
          </p:cNvSpPr>
          <p:nvPr>
            <p:ph type="body" idx="1"/>
          </p:nvPr>
        </p:nvSpPr>
        <p:spPr>
          <a:noFill/>
          <a:ln/>
        </p:spPr>
        <p:txBody>
          <a:bodyPr/>
          <a:lstStyle/>
          <a:p>
            <a:r>
              <a:rPr lang="en-US" dirty="0" smtClean="0"/>
              <a:t>Theresa</a:t>
            </a:r>
          </a:p>
        </p:txBody>
      </p:sp>
    </p:spTree>
    <p:extLst>
      <p:ext uri="{BB962C8B-B14F-4D97-AF65-F5344CB8AC3E}">
        <p14:creationId xmlns:p14="http://schemas.microsoft.com/office/powerpoint/2010/main" val="19138545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ChangeArrowheads="1" noTextEdit="1"/>
          </p:cNvSpPr>
          <p:nvPr>
            <p:ph type="sldImg"/>
          </p:nvPr>
        </p:nvSpPr>
        <p:spPr>
          <a:ln/>
        </p:spPr>
      </p:sp>
      <p:sp>
        <p:nvSpPr>
          <p:cNvPr id="82946" name="Rectangle 3"/>
          <p:cNvSpPr>
            <a:spLocks noGrp="1" noChangeArrowheads="1"/>
          </p:cNvSpPr>
          <p:nvPr>
            <p:ph type="body" idx="1"/>
          </p:nvPr>
        </p:nvSpPr>
        <p:spPr>
          <a:noFill/>
          <a:ln/>
        </p:spPr>
        <p:txBody>
          <a:bodyPr/>
          <a:lstStyle/>
          <a:p>
            <a:r>
              <a:rPr lang="en-US" dirty="0" smtClean="0"/>
              <a:t>These may need to be changed to reflect document or vice versa</a:t>
            </a:r>
          </a:p>
        </p:txBody>
      </p:sp>
    </p:spTree>
    <p:extLst>
      <p:ext uri="{BB962C8B-B14F-4D97-AF65-F5344CB8AC3E}">
        <p14:creationId xmlns:p14="http://schemas.microsoft.com/office/powerpoint/2010/main" val="31763305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ChangeArrowheads="1" noTextEdit="1"/>
          </p:cNvSpPr>
          <p:nvPr>
            <p:ph type="sldImg"/>
          </p:nvPr>
        </p:nvSpPr>
        <p:spPr>
          <a:ln/>
        </p:spPr>
      </p:sp>
      <p:sp>
        <p:nvSpPr>
          <p:cNvPr id="82946" name="Rectangle 3"/>
          <p:cNvSpPr>
            <a:spLocks noGrp="1" noChangeArrowheads="1"/>
          </p:cNvSpPr>
          <p:nvPr>
            <p:ph type="body" idx="1"/>
          </p:nvPr>
        </p:nvSpPr>
        <p:spPr>
          <a:noFill/>
          <a:ln/>
        </p:spPr>
        <p:txBody>
          <a:bodyPr/>
          <a:lstStyle/>
          <a:p>
            <a:r>
              <a:rPr lang="en-US" dirty="0" smtClean="0"/>
              <a:t>These may need to be changed to reflect document or vice versa</a:t>
            </a:r>
          </a:p>
        </p:txBody>
      </p:sp>
    </p:spTree>
    <p:extLst>
      <p:ext uri="{BB962C8B-B14F-4D97-AF65-F5344CB8AC3E}">
        <p14:creationId xmlns:p14="http://schemas.microsoft.com/office/powerpoint/2010/main" val="20142417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ChangeArrowheads="1" noTextEdit="1"/>
          </p:cNvSpPr>
          <p:nvPr>
            <p:ph type="sldImg"/>
          </p:nvPr>
        </p:nvSpPr>
        <p:spPr>
          <a:ln/>
        </p:spPr>
      </p:sp>
      <p:sp>
        <p:nvSpPr>
          <p:cNvPr id="82946" name="Rectangle 3"/>
          <p:cNvSpPr>
            <a:spLocks noGrp="1" noChangeArrowheads="1"/>
          </p:cNvSpPr>
          <p:nvPr>
            <p:ph type="body" idx="1"/>
          </p:nvPr>
        </p:nvSpPr>
        <p:spPr>
          <a:noFill/>
          <a:ln/>
        </p:spPr>
        <p:txBody>
          <a:bodyPr/>
          <a:lstStyle/>
          <a:p>
            <a:r>
              <a:rPr lang="en-US" dirty="0" smtClean="0"/>
              <a:t>These may need to be changed to reflect document or vice versa</a:t>
            </a:r>
          </a:p>
        </p:txBody>
      </p:sp>
    </p:spTree>
    <p:extLst>
      <p:ext uri="{BB962C8B-B14F-4D97-AF65-F5344CB8AC3E}">
        <p14:creationId xmlns:p14="http://schemas.microsoft.com/office/powerpoint/2010/main" val="41012678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ChangeArrowheads="1" noTextEdit="1"/>
          </p:cNvSpPr>
          <p:nvPr>
            <p:ph type="sldImg"/>
          </p:nvPr>
        </p:nvSpPr>
        <p:spPr>
          <a:ln/>
        </p:spPr>
      </p:sp>
      <p:sp>
        <p:nvSpPr>
          <p:cNvPr id="82946" name="Rectangle 3"/>
          <p:cNvSpPr>
            <a:spLocks noGrp="1" noChangeArrowheads="1"/>
          </p:cNvSpPr>
          <p:nvPr>
            <p:ph type="body" idx="1"/>
          </p:nvPr>
        </p:nvSpPr>
        <p:spPr>
          <a:noFill/>
          <a:ln/>
        </p:spPr>
        <p:txBody>
          <a:bodyPr/>
          <a:lstStyle/>
          <a:p>
            <a:r>
              <a:rPr lang="en-US" dirty="0" smtClean="0"/>
              <a:t>These may need to be changed to reflect document or vice versa</a:t>
            </a:r>
          </a:p>
        </p:txBody>
      </p:sp>
    </p:spTree>
    <p:extLst>
      <p:ext uri="{BB962C8B-B14F-4D97-AF65-F5344CB8AC3E}">
        <p14:creationId xmlns:p14="http://schemas.microsoft.com/office/powerpoint/2010/main" val="28747946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ChangeArrowheads="1" noTextEdit="1"/>
          </p:cNvSpPr>
          <p:nvPr>
            <p:ph type="sldImg"/>
          </p:nvPr>
        </p:nvSpPr>
        <p:spPr>
          <a:ln/>
        </p:spPr>
      </p:sp>
      <p:sp>
        <p:nvSpPr>
          <p:cNvPr id="82946" name="Rectangle 3"/>
          <p:cNvSpPr>
            <a:spLocks noGrp="1" noChangeArrowheads="1"/>
          </p:cNvSpPr>
          <p:nvPr>
            <p:ph type="body" idx="1"/>
          </p:nvPr>
        </p:nvSpPr>
        <p:spPr>
          <a:noFill/>
          <a:ln/>
        </p:spPr>
        <p:txBody>
          <a:bodyPr/>
          <a:lstStyle/>
          <a:p>
            <a:r>
              <a:rPr lang="en-US" dirty="0" smtClean="0"/>
              <a:t>These may need to be changed to reflect document or vice versa</a:t>
            </a:r>
          </a:p>
        </p:txBody>
      </p:sp>
    </p:spTree>
    <p:extLst>
      <p:ext uri="{BB962C8B-B14F-4D97-AF65-F5344CB8AC3E}">
        <p14:creationId xmlns:p14="http://schemas.microsoft.com/office/powerpoint/2010/main" val="30235361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ChangeArrowheads="1" noTextEdit="1"/>
          </p:cNvSpPr>
          <p:nvPr>
            <p:ph type="sldImg"/>
          </p:nvPr>
        </p:nvSpPr>
        <p:spPr>
          <a:ln/>
        </p:spPr>
      </p:sp>
      <p:sp>
        <p:nvSpPr>
          <p:cNvPr id="82946" name="Rectangle 3"/>
          <p:cNvSpPr>
            <a:spLocks noGrp="1" noChangeArrowheads="1"/>
          </p:cNvSpPr>
          <p:nvPr>
            <p:ph type="body" idx="1"/>
          </p:nvPr>
        </p:nvSpPr>
        <p:spPr>
          <a:noFill/>
          <a:ln/>
        </p:spPr>
        <p:txBody>
          <a:bodyPr/>
          <a:lstStyle/>
          <a:p>
            <a:r>
              <a:rPr lang="en-US" dirty="0" smtClean="0"/>
              <a:t>These may need to be changed to reflect document or vice versa</a:t>
            </a:r>
          </a:p>
        </p:txBody>
      </p:sp>
    </p:spTree>
    <p:extLst>
      <p:ext uri="{BB962C8B-B14F-4D97-AF65-F5344CB8AC3E}">
        <p14:creationId xmlns:p14="http://schemas.microsoft.com/office/powerpoint/2010/main" val="6457894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ChangeArrowheads="1" noTextEdit="1"/>
          </p:cNvSpPr>
          <p:nvPr>
            <p:ph type="sldImg"/>
          </p:nvPr>
        </p:nvSpPr>
        <p:spPr>
          <a:ln/>
        </p:spPr>
      </p:sp>
      <p:sp>
        <p:nvSpPr>
          <p:cNvPr id="82946" name="Rectangle 3"/>
          <p:cNvSpPr>
            <a:spLocks noGrp="1" noChangeArrowheads="1"/>
          </p:cNvSpPr>
          <p:nvPr>
            <p:ph type="body" idx="1"/>
          </p:nvPr>
        </p:nvSpPr>
        <p:spPr>
          <a:noFill/>
          <a:ln/>
        </p:spPr>
        <p:txBody>
          <a:bodyPr/>
          <a:lstStyle/>
          <a:p>
            <a:r>
              <a:rPr lang="en-US" dirty="0" smtClean="0"/>
              <a:t>These may need to be changed to reflect document or vice versa</a:t>
            </a:r>
          </a:p>
        </p:txBody>
      </p:sp>
    </p:spTree>
    <p:extLst>
      <p:ext uri="{BB962C8B-B14F-4D97-AF65-F5344CB8AC3E}">
        <p14:creationId xmlns:p14="http://schemas.microsoft.com/office/powerpoint/2010/main" val="23304867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ChangeArrowheads="1" noTextEdit="1"/>
          </p:cNvSpPr>
          <p:nvPr>
            <p:ph type="sldImg"/>
          </p:nvPr>
        </p:nvSpPr>
        <p:spPr>
          <a:ln/>
        </p:spPr>
      </p:sp>
      <p:sp>
        <p:nvSpPr>
          <p:cNvPr id="82946" name="Rectangle 3"/>
          <p:cNvSpPr>
            <a:spLocks noGrp="1" noChangeArrowheads="1"/>
          </p:cNvSpPr>
          <p:nvPr>
            <p:ph type="body" idx="1"/>
          </p:nvPr>
        </p:nvSpPr>
        <p:spPr>
          <a:noFill/>
          <a:ln/>
        </p:spPr>
        <p:txBody>
          <a:bodyPr/>
          <a:lstStyle/>
          <a:p>
            <a:r>
              <a:rPr lang="en-US" dirty="0" smtClean="0"/>
              <a:t>These may need to be changed to reflect document or vice versa</a:t>
            </a:r>
          </a:p>
        </p:txBody>
      </p:sp>
    </p:spTree>
    <p:extLst>
      <p:ext uri="{BB962C8B-B14F-4D97-AF65-F5344CB8AC3E}">
        <p14:creationId xmlns:p14="http://schemas.microsoft.com/office/powerpoint/2010/main" val="3851965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 charset="0"/>
              </a:defRPr>
            </a:lvl1pPr>
            <a:lvl2pPr marL="742950" indent="-285750">
              <a:defRPr sz="2400">
                <a:solidFill>
                  <a:schemeClr val="tx1"/>
                </a:solidFill>
                <a:latin typeface="Times" pitchFamily="1" charset="0"/>
              </a:defRPr>
            </a:lvl2pPr>
            <a:lvl3pPr marL="1143000" indent="-228600">
              <a:defRPr sz="2400">
                <a:solidFill>
                  <a:schemeClr val="tx1"/>
                </a:solidFill>
                <a:latin typeface="Times" pitchFamily="1" charset="0"/>
              </a:defRPr>
            </a:lvl3pPr>
            <a:lvl4pPr marL="1600200" indent="-228600">
              <a:defRPr sz="2400">
                <a:solidFill>
                  <a:schemeClr val="tx1"/>
                </a:solidFill>
                <a:latin typeface="Times" pitchFamily="1" charset="0"/>
              </a:defRPr>
            </a:lvl4pPr>
            <a:lvl5pPr marL="2057400" indent="-228600">
              <a:defRPr sz="2400">
                <a:solidFill>
                  <a:schemeClr val="tx1"/>
                </a:solidFill>
                <a:latin typeface="Times" pitchFamily="1" charset="0"/>
              </a:defRPr>
            </a:lvl5pPr>
            <a:lvl6pPr marL="2514600" indent="-228600" eaLnBrk="0" fontAlgn="base" hangingPunct="0">
              <a:spcBef>
                <a:spcPct val="0"/>
              </a:spcBef>
              <a:spcAft>
                <a:spcPct val="0"/>
              </a:spcAft>
              <a:defRPr sz="2400">
                <a:solidFill>
                  <a:schemeClr val="tx1"/>
                </a:solidFill>
                <a:latin typeface="Times" pitchFamily="1" charset="0"/>
              </a:defRPr>
            </a:lvl6pPr>
            <a:lvl7pPr marL="2971800" indent="-228600" eaLnBrk="0" fontAlgn="base" hangingPunct="0">
              <a:spcBef>
                <a:spcPct val="0"/>
              </a:spcBef>
              <a:spcAft>
                <a:spcPct val="0"/>
              </a:spcAft>
              <a:defRPr sz="2400">
                <a:solidFill>
                  <a:schemeClr val="tx1"/>
                </a:solidFill>
                <a:latin typeface="Times" pitchFamily="1" charset="0"/>
              </a:defRPr>
            </a:lvl7pPr>
            <a:lvl8pPr marL="3429000" indent="-228600" eaLnBrk="0" fontAlgn="base" hangingPunct="0">
              <a:spcBef>
                <a:spcPct val="0"/>
              </a:spcBef>
              <a:spcAft>
                <a:spcPct val="0"/>
              </a:spcAft>
              <a:defRPr sz="2400">
                <a:solidFill>
                  <a:schemeClr val="tx1"/>
                </a:solidFill>
                <a:latin typeface="Times" pitchFamily="1" charset="0"/>
              </a:defRPr>
            </a:lvl8pPr>
            <a:lvl9pPr marL="3886200" indent="-228600" eaLnBrk="0" fontAlgn="base" hangingPunct="0">
              <a:spcBef>
                <a:spcPct val="0"/>
              </a:spcBef>
              <a:spcAft>
                <a:spcPct val="0"/>
              </a:spcAft>
              <a:defRPr sz="2400">
                <a:solidFill>
                  <a:schemeClr val="tx1"/>
                </a:solidFill>
                <a:latin typeface="Times" pitchFamily="1" charset="0"/>
              </a:defRPr>
            </a:lvl9pPr>
          </a:lstStyle>
          <a:p>
            <a:fld id="{391EC7C0-1822-4A5A-8020-EE873F000CD4}" type="slidenum">
              <a:rPr lang="en-US" sz="1200" smtClean="0"/>
              <a:pPr/>
              <a:t>6</a:t>
            </a:fld>
            <a:endParaRPr lang="en-US" sz="1200"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xfrm>
            <a:off x="1143000" y="685800"/>
            <a:ext cx="4572000" cy="3429000"/>
          </a:xfrm>
          <a:ln/>
        </p:spPr>
      </p:sp>
      <p:sp>
        <p:nvSpPr>
          <p:cNvPr id="5222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Wil</a:t>
            </a:r>
          </a:p>
        </p:txBody>
      </p:sp>
    </p:spTree>
    <p:extLst>
      <p:ext uri="{BB962C8B-B14F-4D97-AF65-F5344CB8AC3E}">
        <p14:creationId xmlns:p14="http://schemas.microsoft.com/office/powerpoint/2010/main" val="2499177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xfrm>
            <a:off x="1143000" y="685800"/>
            <a:ext cx="4572000" cy="3429000"/>
          </a:xfrm>
          <a:ln/>
        </p:spPr>
      </p:sp>
      <p:sp>
        <p:nvSpPr>
          <p:cNvPr id="5222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Wil</a:t>
            </a:r>
          </a:p>
        </p:txBody>
      </p:sp>
    </p:spTree>
    <p:extLst>
      <p:ext uri="{BB962C8B-B14F-4D97-AF65-F5344CB8AC3E}">
        <p14:creationId xmlns:p14="http://schemas.microsoft.com/office/powerpoint/2010/main" val="5391854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1143000" y="685800"/>
            <a:ext cx="4572000" cy="3429000"/>
          </a:xfrm>
          <a:ln/>
        </p:spPr>
      </p:sp>
      <p:sp>
        <p:nvSpPr>
          <p:cNvPr id="5325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Wil</a:t>
            </a:r>
          </a:p>
        </p:txBody>
      </p:sp>
    </p:spTree>
    <p:extLst>
      <p:ext uri="{BB962C8B-B14F-4D97-AF65-F5344CB8AC3E}">
        <p14:creationId xmlns:p14="http://schemas.microsoft.com/office/powerpoint/2010/main" val="18878057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p:spPr>
        <p:txBody>
          <a:bodyPr/>
          <a:lstStyle/>
          <a:p>
            <a:fld id="{A64CD3E9-875B-488A-BD85-245D31BFF247}" type="slidenum">
              <a:rPr lang="en-US" smtClean="0"/>
              <a:pPr/>
              <a:t>54</a:t>
            </a:fld>
            <a:endParaRPr lang="en-US" dirty="0" smtClean="0"/>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996086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p:spPr>
        <p:txBody>
          <a:bodyPr/>
          <a:lstStyle/>
          <a:p>
            <a:fld id="{A64CD3E9-875B-488A-BD85-245D31BFF247}" type="slidenum">
              <a:rPr lang="en-US" smtClean="0"/>
              <a:pPr/>
              <a:t>55</a:t>
            </a:fld>
            <a:endParaRPr lang="en-US" dirty="0" smtClean="0"/>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3781182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noTextEdit="1"/>
          </p:cNvSpPr>
          <p:nvPr>
            <p:ph type="sldImg"/>
          </p:nvPr>
        </p:nvSpPr>
        <p:spPr>
          <a:ln/>
        </p:spPr>
      </p:sp>
      <p:sp>
        <p:nvSpPr>
          <p:cNvPr id="105474" name="Notes Placeholder 2"/>
          <p:cNvSpPr>
            <a:spLocks noGrp="1"/>
          </p:cNvSpPr>
          <p:nvPr>
            <p:ph type="body" idx="1"/>
          </p:nvPr>
        </p:nvSpPr>
        <p:spPr>
          <a:noFill/>
          <a:ln/>
        </p:spPr>
        <p:txBody>
          <a:bodyPr/>
          <a:lstStyle/>
          <a:p>
            <a:endParaRPr lang="en-US" dirty="0" smtClean="0"/>
          </a:p>
        </p:txBody>
      </p:sp>
      <p:sp>
        <p:nvSpPr>
          <p:cNvPr id="105475" name="Slide Number Placeholder 3"/>
          <p:cNvSpPr txBox="1">
            <a:spLocks noGrp="1"/>
          </p:cNvSpPr>
          <p:nvPr/>
        </p:nvSpPr>
        <p:spPr bwMode="auto">
          <a:xfrm>
            <a:off x="3884613" y="8684927"/>
            <a:ext cx="2971800" cy="457513"/>
          </a:xfrm>
          <a:prstGeom prst="rect">
            <a:avLst/>
          </a:prstGeom>
          <a:noFill/>
          <a:ln w="9525">
            <a:noFill/>
            <a:miter lim="800000"/>
            <a:headEnd/>
            <a:tailEnd/>
          </a:ln>
        </p:spPr>
        <p:txBody>
          <a:bodyPr lIns="92727" tIns="46363" rIns="92727" bIns="46363" anchor="b"/>
          <a:lstStyle/>
          <a:p>
            <a:pPr algn="r" defTabSz="927068"/>
            <a:fld id="{223ADFDC-12B5-4BEA-A25A-AB3217893F15}" type="slidenum">
              <a:rPr lang="en-US" sz="1200"/>
              <a:pPr algn="r" defTabSz="927068"/>
              <a:t>77</a:t>
            </a:fld>
            <a:endParaRPr lang="en-US" sz="1200" dirty="0"/>
          </a:p>
        </p:txBody>
      </p:sp>
    </p:spTree>
    <p:extLst>
      <p:ext uri="{BB962C8B-B14F-4D97-AF65-F5344CB8AC3E}">
        <p14:creationId xmlns:p14="http://schemas.microsoft.com/office/powerpoint/2010/main" val="36663558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noTextEdit="1"/>
          </p:cNvSpPr>
          <p:nvPr>
            <p:ph type="sldImg"/>
          </p:nvPr>
        </p:nvSpPr>
        <p:spPr>
          <a:ln/>
        </p:spPr>
      </p:sp>
      <p:sp>
        <p:nvSpPr>
          <p:cNvPr id="105474" name="Notes Placeholder 2"/>
          <p:cNvSpPr>
            <a:spLocks noGrp="1"/>
          </p:cNvSpPr>
          <p:nvPr>
            <p:ph type="body" idx="1"/>
          </p:nvPr>
        </p:nvSpPr>
        <p:spPr>
          <a:noFill/>
          <a:ln/>
        </p:spPr>
        <p:txBody>
          <a:bodyPr/>
          <a:lstStyle/>
          <a:p>
            <a:endParaRPr lang="en-US" dirty="0" smtClean="0"/>
          </a:p>
        </p:txBody>
      </p:sp>
      <p:sp>
        <p:nvSpPr>
          <p:cNvPr id="105475" name="Slide Number Placeholder 3"/>
          <p:cNvSpPr txBox="1">
            <a:spLocks noGrp="1"/>
          </p:cNvSpPr>
          <p:nvPr/>
        </p:nvSpPr>
        <p:spPr bwMode="auto">
          <a:xfrm>
            <a:off x="3884613" y="8684927"/>
            <a:ext cx="2971800" cy="457513"/>
          </a:xfrm>
          <a:prstGeom prst="rect">
            <a:avLst/>
          </a:prstGeom>
          <a:noFill/>
          <a:ln w="9525">
            <a:noFill/>
            <a:miter lim="800000"/>
            <a:headEnd/>
            <a:tailEnd/>
          </a:ln>
        </p:spPr>
        <p:txBody>
          <a:bodyPr lIns="92727" tIns="46363" rIns="92727" bIns="46363" anchor="b"/>
          <a:lstStyle/>
          <a:p>
            <a:pPr algn="r" defTabSz="927068"/>
            <a:fld id="{223ADFDC-12B5-4BEA-A25A-AB3217893F15}" type="slidenum">
              <a:rPr lang="en-US" sz="1200"/>
              <a:pPr algn="r" defTabSz="927068"/>
              <a:t>78</a:t>
            </a:fld>
            <a:endParaRPr lang="en-US" sz="1200" dirty="0"/>
          </a:p>
        </p:txBody>
      </p:sp>
    </p:spTree>
    <p:extLst>
      <p:ext uri="{BB962C8B-B14F-4D97-AF65-F5344CB8AC3E}">
        <p14:creationId xmlns:p14="http://schemas.microsoft.com/office/powerpoint/2010/main" val="31045136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ChangeArrowheads="1" noTextEdit="1"/>
          </p:cNvSpPr>
          <p:nvPr>
            <p:ph type="sldImg"/>
          </p:nvPr>
        </p:nvSpPr>
        <p:spPr>
          <a:ln/>
        </p:spPr>
      </p:sp>
      <p:sp>
        <p:nvSpPr>
          <p:cNvPr id="107522"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33888103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ChangeArrowheads="1" noTextEdit="1"/>
          </p:cNvSpPr>
          <p:nvPr>
            <p:ph type="sldImg"/>
          </p:nvPr>
        </p:nvSpPr>
        <p:spPr>
          <a:ln/>
        </p:spPr>
      </p:sp>
      <p:sp>
        <p:nvSpPr>
          <p:cNvPr id="107522"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15941808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ChangeArrowheads="1" noTextEdit="1"/>
          </p:cNvSpPr>
          <p:nvPr>
            <p:ph type="sldImg"/>
          </p:nvPr>
        </p:nvSpPr>
        <p:spPr>
          <a:ln/>
        </p:spPr>
      </p:sp>
      <p:sp>
        <p:nvSpPr>
          <p:cNvPr id="107522"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48535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 charset="0"/>
              </a:defRPr>
            </a:lvl1pPr>
            <a:lvl2pPr marL="742950" indent="-285750">
              <a:defRPr sz="2400">
                <a:solidFill>
                  <a:schemeClr val="tx1"/>
                </a:solidFill>
                <a:latin typeface="Times" pitchFamily="1" charset="0"/>
              </a:defRPr>
            </a:lvl2pPr>
            <a:lvl3pPr marL="1143000" indent="-228600">
              <a:defRPr sz="2400">
                <a:solidFill>
                  <a:schemeClr val="tx1"/>
                </a:solidFill>
                <a:latin typeface="Times" pitchFamily="1" charset="0"/>
              </a:defRPr>
            </a:lvl3pPr>
            <a:lvl4pPr marL="1600200" indent="-228600">
              <a:defRPr sz="2400">
                <a:solidFill>
                  <a:schemeClr val="tx1"/>
                </a:solidFill>
                <a:latin typeface="Times" pitchFamily="1" charset="0"/>
              </a:defRPr>
            </a:lvl4pPr>
            <a:lvl5pPr marL="2057400" indent="-228600">
              <a:defRPr sz="2400">
                <a:solidFill>
                  <a:schemeClr val="tx1"/>
                </a:solidFill>
                <a:latin typeface="Times" pitchFamily="1" charset="0"/>
              </a:defRPr>
            </a:lvl5pPr>
            <a:lvl6pPr marL="2514600" indent="-228600" eaLnBrk="0" fontAlgn="base" hangingPunct="0">
              <a:spcBef>
                <a:spcPct val="0"/>
              </a:spcBef>
              <a:spcAft>
                <a:spcPct val="0"/>
              </a:spcAft>
              <a:defRPr sz="2400">
                <a:solidFill>
                  <a:schemeClr val="tx1"/>
                </a:solidFill>
                <a:latin typeface="Times" pitchFamily="1" charset="0"/>
              </a:defRPr>
            </a:lvl6pPr>
            <a:lvl7pPr marL="2971800" indent="-228600" eaLnBrk="0" fontAlgn="base" hangingPunct="0">
              <a:spcBef>
                <a:spcPct val="0"/>
              </a:spcBef>
              <a:spcAft>
                <a:spcPct val="0"/>
              </a:spcAft>
              <a:defRPr sz="2400">
                <a:solidFill>
                  <a:schemeClr val="tx1"/>
                </a:solidFill>
                <a:latin typeface="Times" pitchFamily="1" charset="0"/>
              </a:defRPr>
            </a:lvl7pPr>
            <a:lvl8pPr marL="3429000" indent="-228600" eaLnBrk="0" fontAlgn="base" hangingPunct="0">
              <a:spcBef>
                <a:spcPct val="0"/>
              </a:spcBef>
              <a:spcAft>
                <a:spcPct val="0"/>
              </a:spcAft>
              <a:defRPr sz="2400">
                <a:solidFill>
                  <a:schemeClr val="tx1"/>
                </a:solidFill>
                <a:latin typeface="Times" pitchFamily="1" charset="0"/>
              </a:defRPr>
            </a:lvl8pPr>
            <a:lvl9pPr marL="3886200" indent="-228600" eaLnBrk="0" fontAlgn="base" hangingPunct="0">
              <a:spcBef>
                <a:spcPct val="0"/>
              </a:spcBef>
              <a:spcAft>
                <a:spcPct val="0"/>
              </a:spcAft>
              <a:defRPr sz="2400">
                <a:solidFill>
                  <a:schemeClr val="tx1"/>
                </a:solidFill>
                <a:latin typeface="Times" pitchFamily="1" charset="0"/>
              </a:defRPr>
            </a:lvl9pPr>
          </a:lstStyle>
          <a:p>
            <a:fld id="{391EC7C0-1822-4A5A-8020-EE873F000CD4}" type="slidenum">
              <a:rPr lang="en-US" sz="1200" smtClean="0"/>
              <a:pPr/>
              <a:t>10</a:t>
            </a:fld>
            <a:endParaRPr lang="en-US" sz="1200"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2B3F7CA-0BCF-41AB-A989-347C4FEA5F34}" type="slidenum">
              <a:rPr lang="en-US">
                <a:latin typeface="Calibri" pitchFamily="34" charset="0"/>
              </a:rPr>
              <a:pPr eaLnBrk="1" hangingPunct="1"/>
              <a:t>13</a:t>
            </a:fld>
            <a:endParaRPr lang="en-US">
              <a:latin typeface="Calibri" pitchFamily="34" charset="0"/>
            </a:endParaRPr>
          </a:p>
        </p:txBody>
      </p:sp>
      <p:sp>
        <p:nvSpPr>
          <p:cNvPr id="5017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018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smtClean="0"/>
              <a:t>High resolution versions of this image are available at http://www.lpi.usra.edu/resources/mapcatalog/LandingSite/index.html </a:t>
            </a:r>
          </a:p>
          <a:p>
            <a:pPr eaLnBrk="1" hangingPunct="1">
              <a:spcBef>
                <a:spcPct val="0"/>
              </a:spcBef>
            </a:pPr>
            <a:endParaRPr lang="en-US" smtClean="0"/>
          </a:p>
          <a:p>
            <a:pPr eaLnBrk="1" hangingPunct="1">
              <a:spcBef>
                <a:spcPct val="0"/>
              </a:spcBef>
            </a:pPr>
            <a:r>
              <a:rPr lang="en-US" smtClean="0"/>
              <a:t>Early observers thought the dark plains on the Moon were seas and lakes and gave them names like </a:t>
            </a:r>
            <a:r>
              <a:rPr lang="en-US" i="1" smtClean="0"/>
              <a:t>Mare Tranquillitatis</a:t>
            </a:r>
            <a:r>
              <a:rPr lang="en-US" smtClean="0"/>
              <a:t> (Sea of Tranquillity, where </a:t>
            </a:r>
            <a:r>
              <a:rPr lang="en-US" i="1" smtClean="0"/>
              <a:t>Apollo 11</a:t>
            </a:r>
            <a:r>
              <a:rPr lang="en-US" smtClean="0"/>
              <a:t> landed). We retain those traditional names even though, of course, we know they are not seas.</a:t>
            </a:r>
          </a:p>
          <a:p>
            <a:pPr eaLnBrk="1" hangingPunct="1">
              <a:spcBef>
                <a:spcPct val="0"/>
              </a:spcBef>
            </a:pPr>
            <a:r>
              <a:rPr lang="en-US" smtClean="0"/>
              <a:t>In the 1600's, the Italian astronomer Giovanni Riccioli began the custom of naming craters on the Moon for great astronomers. A large crater was later named for Riccioli himself. There's almost a perverse, inverse relationship between the size of a crater and the astronomer's contribution to lunar studies. Great as Plato, Tycho, and Copernicus are, they did not advance our understanding of the Moon much, but they have some of the largest and most conspicuous craters named for them. (By the time telescopes were powerful enough to allow serious research on the Moon, all the good craters were taken!)</a:t>
            </a:r>
          </a:p>
          <a:p>
            <a:pPr eaLnBrk="1" hangingPunct="1">
              <a:spcBef>
                <a:spcPct val="0"/>
              </a:spcBef>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AC64629-799E-484C-B6FA-3A81A98E3C49}" type="slidenum">
              <a:rPr lang="en-US">
                <a:latin typeface="Calibri" pitchFamily="34" charset="0"/>
              </a:rPr>
              <a:pPr eaLnBrk="1" hangingPunct="1"/>
              <a:t>14</a:t>
            </a:fld>
            <a:endParaRPr lang="en-US">
              <a:latin typeface="Calibri" pitchFamily="34" charset="0"/>
            </a:endParaRPr>
          </a:p>
        </p:txBody>
      </p:sp>
      <p:sp>
        <p:nvSpPr>
          <p:cNvPr id="5222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2228"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smtClean="0"/>
              <a:t>High resolution versions of this image are available at http://www.lpi.usra.edu/resources/mapcatalog/LandingSite/index.html </a:t>
            </a:r>
          </a:p>
          <a:p>
            <a:pPr eaLnBrk="1" hangingPunct="1">
              <a:spcBef>
                <a:spcPct val="0"/>
              </a:spcBef>
            </a:pPr>
            <a:endParaRPr lang="en-US" smtClean="0"/>
          </a:p>
          <a:p>
            <a:pPr eaLnBrk="1" hangingPunct="1">
              <a:spcBef>
                <a:spcPct val="0"/>
              </a:spcBef>
            </a:pPr>
            <a:r>
              <a:rPr lang="en-US" smtClean="0"/>
              <a:t>Early observers thought the dark plains on the Moon were seas and lakes and gave them names like </a:t>
            </a:r>
            <a:r>
              <a:rPr lang="en-US" i="1" smtClean="0"/>
              <a:t>Mare Tranquillitatis</a:t>
            </a:r>
            <a:r>
              <a:rPr lang="en-US" smtClean="0"/>
              <a:t> (Sea of Tranquillity, where </a:t>
            </a:r>
            <a:r>
              <a:rPr lang="en-US" i="1" smtClean="0"/>
              <a:t>Apollo 11</a:t>
            </a:r>
            <a:r>
              <a:rPr lang="en-US" smtClean="0"/>
              <a:t> landed). We retain those traditional names even though, of course, we know they are not seas.</a:t>
            </a:r>
          </a:p>
          <a:p>
            <a:pPr eaLnBrk="1" hangingPunct="1">
              <a:spcBef>
                <a:spcPct val="0"/>
              </a:spcBef>
            </a:pPr>
            <a:r>
              <a:rPr lang="en-US" smtClean="0"/>
              <a:t>In the 1600's, the Italian astronomer Giovanni Riccioli began the custom of naming craters on the Moon for great astronomers. A large crater was later named for Riccioli himself. There's almost a perverse, inverse relationship between the size of a crater and the astronomer's contribution to lunar studies. Great as Plato, Tycho, and Copernicus are, they did not advance our understanding of the Moon much, but they have some of the largest and most conspicuous craters named for them. (By the time telescopes were powerful enough to allow serious research on the Moon, all the good craters were taken!)</a:t>
            </a:r>
          </a:p>
          <a:p>
            <a:pPr eaLnBrk="1" hangingPunct="1">
              <a:spcBef>
                <a:spcPct val="0"/>
              </a:spcBef>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E706684-C5C9-4BEA-842C-C3ABD9167CF0}" type="slidenum">
              <a:rPr lang="en-US">
                <a:latin typeface="Calibri" pitchFamily="34" charset="0"/>
              </a:rPr>
              <a:pPr eaLnBrk="1" hangingPunct="1"/>
              <a:t>15</a:t>
            </a:fld>
            <a:endParaRPr lang="en-US">
              <a:latin typeface="Calibri" pitchFamily="34" charset="0"/>
            </a:endParaRPr>
          </a:p>
        </p:txBody>
      </p:sp>
      <p:sp>
        <p:nvSpPr>
          <p:cNvPr id="5325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325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smtClean="0"/>
              <a:t>High resolution versions of this image are available at http://www.lpi.usra.edu/resources/mapcatalog/LandingSite/index.html </a:t>
            </a:r>
          </a:p>
          <a:p>
            <a:pPr eaLnBrk="1" hangingPunct="1">
              <a:spcBef>
                <a:spcPct val="0"/>
              </a:spcBef>
            </a:pPr>
            <a:endParaRPr lang="en-US" smtClean="0"/>
          </a:p>
          <a:p>
            <a:pPr eaLnBrk="1" hangingPunct="1">
              <a:spcBef>
                <a:spcPct val="0"/>
              </a:spcBef>
            </a:pPr>
            <a:r>
              <a:rPr lang="en-US" smtClean="0"/>
              <a:t>Early observers thought the dark plains on the Moon were seas and lakes and gave them names like </a:t>
            </a:r>
            <a:r>
              <a:rPr lang="en-US" i="1" smtClean="0"/>
              <a:t>Mare Tranquillitatis</a:t>
            </a:r>
            <a:r>
              <a:rPr lang="en-US" smtClean="0"/>
              <a:t> (Sea of Tranquillity, where </a:t>
            </a:r>
            <a:r>
              <a:rPr lang="en-US" i="1" smtClean="0"/>
              <a:t>Apollo 11</a:t>
            </a:r>
            <a:r>
              <a:rPr lang="en-US" smtClean="0"/>
              <a:t> landed). We retain those traditional names even though, of course, we know they are not seas.</a:t>
            </a:r>
          </a:p>
          <a:p>
            <a:pPr eaLnBrk="1" hangingPunct="1">
              <a:spcBef>
                <a:spcPct val="0"/>
              </a:spcBef>
            </a:pPr>
            <a:r>
              <a:rPr lang="en-US" smtClean="0"/>
              <a:t>In the 1600's, the Italian astronomer Giovanni Riccioli began the custom of naming craters on the Moon for great astronomers. A large crater was later named for Riccioli himself. There's almost a perverse, inverse relationship between the size of a crater and the astronomer's contribution to lunar studies. Great as Plato, Tycho, and Copernicus are, they did not advance our understanding of the Moon much, but they have some of the largest and most conspicuous craters named for them. (By the time telescopes were powerful enough to allow serious research on the Moon, all the good craters were taken!)</a:t>
            </a:r>
          </a:p>
          <a:p>
            <a:pPr eaLnBrk="1" hangingPunct="1">
              <a:spcBef>
                <a:spcPct val="0"/>
              </a:spcBef>
            </a:pPr>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6582226-A6C5-4E71-A929-0A115B090DB9}" type="slidenum">
              <a:rPr lang="en-US">
                <a:latin typeface="Calibri" pitchFamily="34" charset="0"/>
              </a:rPr>
              <a:pPr eaLnBrk="1" hangingPunct="1"/>
              <a:t>16</a:t>
            </a:fld>
            <a:endParaRPr lang="en-US">
              <a:latin typeface="Calibri" pitchFamily="34" charset="0"/>
            </a:endParaRPr>
          </a:p>
        </p:txBody>
      </p:sp>
      <p:sp>
        <p:nvSpPr>
          <p:cNvPr id="54275"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4276"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smtClean="0"/>
              <a:t>High resolution versions of this image are available at http://www.lpi.usra.edu/resources/mapcatalog/LandingSite/index.html </a:t>
            </a:r>
          </a:p>
          <a:p>
            <a:pPr eaLnBrk="1" hangingPunct="1">
              <a:spcBef>
                <a:spcPct val="0"/>
              </a:spcBef>
            </a:pPr>
            <a:endParaRPr lang="en-US" smtClean="0"/>
          </a:p>
          <a:p>
            <a:pPr eaLnBrk="1" hangingPunct="1">
              <a:spcBef>
                <a:spcPct val="0"/>
              </a:spcBef>
            </a:pPr>
            <a:r>
              <a:rPr lang="en-US" smtClean="0"/>
              <a:t>Early observers thought the dark plains on the Moon were seas and lakes and gave them names like </a:t>
            </a:r>
            <a:r>
              <a:rPr lang="en-US" i="1" smtClean="0"/>
              <a:t>Mare Tranquillitatis</a:t>
            </a:r>
            <a:r>
              <a:rPr lang="en-US" smtClean="0"/>
              <a:t> (Sea of Tranquillity, where </a:t>
            </a:r>
            <a:r>
              <a:rPr lang="en-US" i="1" smtClean="0"/>
              <a:t>Apollo 11</a:t>
            </a:r>
            <a:r>
              <a:rPr lang="en-US" smtClean="0"/>
              <a:t> landed). We retain those traditional names even though, of course, we know they are not seas.</a:t>
            </a:r>
          </a:p>
          <a:p>
            <a:pPr eaLnBrk="1" hangingPunct="1">
              <a:spcBef>
                <a:spcPct val="0"/>
              </a:spcBef>
            </a:pPr>
            <a:r>
              <a:rPr lang="en-US" smtClean="0"/>
              <a:t>In the 1600's, the Italian astronomer Giovanni Riccioli began the custom of naming craters on the Moon for great astronomers. A large crater was later named for Riccioli himself. There's almost a perverse, inverse relationship between the size of a crater and the astronomer's contribution to lunar studies. Great as Plato, Tycho, and Copernicus are, they did not advance our understanding of the Moon much, but they have some of the largest and most conspicuous craters named for them. (By the time telescopes were powerful enough to allow serious research on the Moon, all the good craters were taken!)</a:t>
            </a:r>
          </a:p>
          <a:p>
            <a:pPr eaLnBrk="1" hangingPunct="1">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w="9525">
              <a:noFill/>
              <a:miter lim="800000"/>
              <a:headEnd/>
              <a:tailEnd/>
            </a:ln>
          </p:spPr>
          <p:txBody>
            <a:bodyPr wrap="none" anchor="ctr"/>
            <a:lstStyle/>
            <a:p>
              <a:pPr algn="ctr" eaLnBrk="1" hangingPunct="1"/>
              <a:endParaRPr lang="en-US" sz="2400" dirty="0">
                <a:latin typeface="Times New Roman"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w="9525">
              <a:noFill/>
              <a:miter lim="800000"/>
              <a:headEnd/>
              <a:tailEnd/>
            </a:ln>
          </p:spPr>
          <p:txBody>
            <a:bodyPr/>
            <a:lstStyle/>
            <a:p>
              <a:pPr eaLnBrk="1" hangingPunct="1"/>
              <a:endParaRPr lang="en-US" sz="2400" dirty="0">
                <a:latin typeface="Times New Roman" pitchFamily="18" charset="0"/>
              </a:endParaRPr>
            </a:p>
          </p:txBody>
        </p:sp>
        <p:grpSp>
          <p:nvGrpSpPr>
            <p:cNvPr id="3"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lstStyle/>
              <a:p>
                <a:pPr eaLnBrk="1" hangingPunct="1"/>
                <a:endParaRPr lang="en-US" sz="2400" dirty="0">
                  <a:latin typeface="Times New Roman"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w="9525">
                <a:noFill/>
                <a:miter lim="800000"/>
                <a:headEnd/>
                <a:tailEnd/>
              </a:ln>
            </p:spPr>
            <p:txBody>
              <a:bodyPr/>
              <a:lstStyle/>
              <a:p>
                <a:pPr eaLnBrk="1" hangingPunct="1"/>
                <a:endParaRPr lang="en-US" sz="2400" dirty="0">
                  <a:latin typeface="Times New Roman"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w="9525">
                <a:noFill/>
                <a:miter lim="800000"/>
                <a:headEnd/>
                <a:tailEnd/>
              </a:ln>
            </p:spPr>
            <p:txBody>
              <a:bodyPr/>
              <a:lstStyle/>
              <a:p>
                <a:pPr eaLnBrk="1" hangingPunct="1"/>
                <a:endParaRPr lang="en-US" sz="2400" dirty="0">
                  <a:latin typeface="Times New Roman"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w="9525">
                <a:noFill/>
                <a:miter lim="800000"/>
                <a:headEnd/>
                <a:tailEnd/>
              </a:ln>
            </p:spPr>
            <p:txBody>
              <a:bodyPr/>
              <a:lstStyle/>
              <a:p>
                <a:pPr eaLnBrk="1" hangingPunct="1"/>
                <a:endParaRPr lang="en-US" sz="2400" dirty="0">
                  <a:latin typeface="Times New Roman"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lstStyle/>
              <a:p>
                <a:pPr eaLnBrk="1" hangingPunct="1"/>
                <a:endParaRPr lang="en-US" sz="2400" dirty="0">
                  <a:latin typeface="Times New Roman"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w="9525">
                <a:noFill/>
                <a:miter lim="800000"/>
                <a:headEnd/>
                <a:tailEnd/>
              </a:ln>
            </p:spPr>
            <p:txBody>
              <a:bodyPr/>
              <a:lstStyle/>
              <a:p>
                <a:pPr eaLnBrk="1" hangingPunct="1"/>
                <a:endParaRPr lang="en-US" sz="2400" dirty="0">
                  <a:latin typeface="Times New Roman"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w="9525">
                <a:noFill/>
                <a:miter lim="800000"/>
                <a:headEnd/>
                <a:tailEnd/>
              </a:ln>
            </p:spPr>
            <p:txBody>
              <a:bodyPr/>
              <a:lstStyle/>
              <a:p>
                <a:pPr eaLnBrk="1" hangingPunct="1"/>
                <a:endParaRPr lang="en-US" sz="2400" dirty="0">
                  <a:latin typeface="Times New Roman"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lstStyle/>
              <a:p>
                <a:pPr eaLnBrk="1" hangingPunct="1"/>
                <a:endParaRPr lang="en-US" sz="2400" dirty="0">
                  <a:latin typeface="Times New Roman"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w="9525">
                <a:noFill/>
                <a:miter lim="800000"/>
                <a:headEnd/>
                <a:tailEnd/>
              </a:ln>
            </p:spPr>
            <p:txBody>
              <a:bodyPr/>
              <a:lstStyle/>
              <a:p>
                <a:pPr eaLnBrk="1" hangingPunct="1"/>
                <a:endParaRPr lang="en-US" sz="2400" dirty="0">
                  <a:latin typeface="Times New Roman"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lstStyle/>
              <a:p>
                <a:pPr eaLnBrk="1" hangingPunct="1"/>
                <a:endParaRPr lang="en-US" sz="2400" dirty="0">
                  <a:latin typeface="Times New Roman" pitchFamily="18" charset="0"/>
                </a:endParaRPr>
              </a:p>
            </p:txBody>
          </p:sp>
        </p:grpSp>
      </p:grpSp>
      <p:sp>
        <p:nvSpPr>
          <p:cNvPr id="186387" name="Rectangle 19"/>
          <p:cNvSpPr>
            <a:spLocks noGrp="1" noChangeArrowheads="1"/>
          </p:cNvSpPr>
          <p:nvPr>
            <p:ph type="ctrTitle"/>
          </p:nvPr>
        </p:nvSpPr>
        <p:spPr>
          <a:xfrm>
            <a:off x="2971800" y="1828800"/>
            <a:ext cx="6019800" cy="2209800"/>
          </a:xfrm>
        </p:spPr>
        <p:txBody>
          <a:bodyPr/>
          <a:lstStyle>
            <a:lvl1pPr>
              <a:defRPr sz="4200">
                <a:solidFill>
                  <a:srgbClr val="FFFFFF"/>
                </a:solidFill>
              </a:defRPr>
            </a:lvl1pPr>
          </a:lstStyle>
          <a:p>
            <a:r>
              <a:rPr lang="en-US" smtClean="0"/>
              <a:t>Click to edit Master title style</a:t>
            </a:r>
            <a:endParaRPr lang="en-US"/>
          </a:p>
        </p:txBody>
      </p:sp>
      <p:sp>
        <p:nvSpPr>
          <p:cNvPr id="186388" name="Rectangle 20"/>
          <p:cNvSpPr>
            <a:spLocks noGrp="1" noChangeArrowheads="1"/>
          </p:cNvSpPr>
          <p:nvPr>
            <p:ph type="subTitle" idx="1"/>
          </p:nvPr>
        </p:nvSpPr>
        <p:spPr>
          <a:xfrm>
            <a:off x="2971800" y="4267200"/>
            <a:ext cx="6019800" cy="1752600"/>
          </a:xfrm>
        </p:spPr>
        <p:txBody>
          <a:bodyPr/>
          <a:lstStyle>
            <a:lvl1pPr marL="457200" indent="-457200">
              <a:buFont typeface="Arial" pitchFamily="34" charset="0"/>
              <a:buChar char="•"/>
              <a:defRPr sz="2600"/>
            </a:lvl1pPr>
            <a:lvl2pPr>
              <a:defRPr sz="2400">
                <a:latin typeface="+mj-lt"/>
              </a:defRPr>
            </a:lvl2pPr>
            <a:lvl3pPr>
              <a:defRPr>
                <a:latin typeface="+mj-lt"/>
              </a:defRPr>
            </a:lvl3pPr>
          </a:lstStyle>
          <a:p>
            <a:r>
              <a:rPr lang="en-US" dirty="0" smtClean="0"/>
              <a:t>Click to edit Master subtitle style</a:t>
            </a:r>
          </a:p>
          <a:p>
            <a:pPr lvl="1"/>
            <a:r>
              <a:rPr lang="en-US" dirty="0" err="1" smtClean="0"/>
              <a:t>Fff</a:t>
            </a:r>
            <a:endParaRPr lang="en-US" dirty="0" smtClean="0"/>
          </a:p>
          <a:p>
            <a:pPr lvl="2"/>
            <a:r>
              <a:rPr lang="en-US" dirty="0" err="1" smtClean="0"/>
              <a:t>dd</a:t>
            </a:r>
            <a:endParaRPr lang="en-US" dirty="0"/>
          </a:p>
        </p:txBody>
      </p:sp>
      <p:sp>
        <p:nvSpPr>
          <p:cNvPr id="19" name="Rectangle 17"/>
          <p:cNvSpPr>
            <a:spLocks noGrp="1" noChangeArrowheads="1"/>
          </p:cNvSpPr>
          <p:nvPr>
            <p:ph type="ftr" sz="quarter" idx="11"/>
          </p:nvPr>
        </p:nvSpPr>
        <p:spPr/>
        <p:txBody>
          <a:bodyPr/>
          <a:lstStyle>
            <a:lvl1pPr>
              <a:defRPr/>
            </a:lvl1pPr>
          </a:lstStyle>
          <a:p>
            <a:endParaRPr lang="en-US"/>
          </a:p>
        </p:txBody>
      </p:sp>
      <p:pic>
        <p:nvPicPr>
          <p:cNvPr id="21" name="Picture 10" descr="http://otis.grc.nasa.gov/images/nasa_logo.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26459" y="6261020"/>
            <a:ext cx="607941" cy="4914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C:\Users\cnolby\Documents\Caitlin\Images\NDSG_logo_small.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34400" y="6307890"/>
            <a:ext cx="509884" cy="3977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1pPr>
              <a:defRPr sz="2400">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10" descr="http://otis.grc.nasa.gov/images/nasa_logo.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26459" y="6261020"/>
            <a:ext cx="607941" cy="4914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1" descr="C:\Users\cnolby\Documents\Caitlin\Images\NDSG_logo_small.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34400" y="6307890"/>
            <a:ext cx="509884" cy="3977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019800" cy="5410200"/>
          </a:xfrm>
        </p:spPr>
        <p:txBody>
          <a:bodyPr vert="eaVert"/>
          <a:lstStyle>
            <a:lvl1pPr>
              <a:defRPr sz="2400">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10" descr="http://otis.grc.nasa.gov/images/nasa_logo.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26459" y="6261020"/>
            <a:ext cx="607941" cy="4914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1" descr="C:\Users\cnolby\Documents\Caitlin\Images\NDSG_logo_small.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34400" y="6307890"/>
            <a:ext cx="509884" cy="3977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ftr" sz="quarter" idx="10"/>
          </p:nvPr>
        </p:nvSpPr>
        <p:spPr>
          <a:ln/>
        </p:spPr>
        <p:txBody>
          <a:bodyPr/>
          <a:lstStyle>
            <a:lvl1pPr>
              <a:defRPr/>
            </a:lvl1pPr>
          </a:lstStyle>
          <a:p>
            <a:endParaRPr lang="en-US" altLang="en-US"/>
          </a:p>
        </p:txBody>
      </p:sp>
      <p:sp>
        <p:nvSpPr>
          <p:cNvPr id="4" name="Rectangle 3"/>
          <p:cNvSpPr>
            <a:spLocks noGrp="1" noChangeArrowheads="1"/>
          </p:cNvSpPr>
          <p:nvPr>
            <p:ph type="sldNum" sz="quarter" idx="11"/>
          </p:nvPr>
        </p:nvSpPr>
        <p:spPr>
          <a:ln/>
        </p:spPr>
        <p:txBody>
          <a:bodyPr/>
          <a:lstStyle>
            <a:lvl1pPr>
              <a:defRPr/>
            </a:lvl1pPr>
          </a:lstStyle>
          <a:p>
            <a:fld id="{B4D3E43A-D0F1-414C-A4C6-FBD75031969A}" type="slidenum">
              <a:rPr lang="en-US" altLang="en-US"/>
              <a:pPr/>
              <a:t>‹#›</a:t>
            </a:fld>
            <a:endParaRPr lang="en-US" altLang="en-US"/>
          </a:p>
        </p:txBody>
      </p:sp>
      <p:sp>
        <p:nvSpPr>
          <p:cNvPr id="5" name="Rectangle 16"/>
          <p:cNvSpPr>
            <a:spLocks noGrp="1" noChangeArrowheads="1"/>
          </p:cNvSpPr>
          <p:nvPr>
            <p:ph type="dt" sz="half"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541854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400">
                <a:latin typeface="+mj-lt"/>
              </a:defRPr>
            </a:lvl1pPr>
            <a:lvl2pPr>
              <a:defRPr sz="2400">
                <a:latin typeface="+mj-lt"/>
              </a:defRPr>
            </a:lvl2pPr>
            <a:lvl3pPr>
              <a:defRPr sz="2400"/>
            </a:lvl3pPr>
            <a:lvl4pPr>
              <a:defRPr sz="2400"/>
            </a:lvl4pPr>
            <a:lvl5pPr>
              <a:defRPr sz="2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
          <p:cNvSpPr>
            <a:spLocks noGrp="1" noChangeArrowheads="1"/>
          </p:cNvSpPr>
          <p:nvPr>
            <p:ph type="ftr" sz="quarter" idx="10"/>
          </p:nvPr>
        </p:nvSpPr>
        <p:spPr>
          <a:ln/>
        </p:spPr>
        <p:txBody>
          <a:bodyPr/>
          <a:lstStyle>
            <a:lvl1pPr>
              <a:defRPr/>
            </a:lvl1pPr>
          </a:lstStyle>
          <a:p>
            <a:endParaRPr lang="en-US"/>
          </a:p>
        </p:txBody>
      </p:sp>
      <p:sp>
        <p:nvSpPr>
          <p:cNvPr id="5" name="Rectangle 3"/>
          <p:cNvSpPr>
            <a:spLocks noGrp="1" noChangeArrowheads="1"/>
          </p:cNvSpPr>
          <p:nvPr>
            <p:ph type="sldNum" sz="quarter" idx="11"/>
          </p:nvPr>
        </p:nvSpPr>
        <p:spPr>
          <a:ln/>
        </p:spPr>
        <p:txBody>
          <a:bodyPr/>
          <a:lstStyle>
            <a:lvl1pPr>
              <a:defRPr/>
            </a:lvl1pPr>
          </a:lstStyle>
          <a:p>
            <a:fld id="{845D0DD6-7805-4E9D-B150-4B5056EA5448}" type="slidenum">
              <a:rPr lang="en-US" smtClean="0"/>
              <a:t>‹#›</a:t>
            </a:fld>
            <a:endParaRPr lang="en-US"/>
          </a:p>
        </p:txBody>
      </p:sp>
      <p:sp>
        <p:nvSpPr>
          <p:cNvPr id="6" name="Rectangle 16"/>
          <p:cNvSpPr>
            <a:spLocks noGrp="1" noChangeArrowheads="1"/>
          </p:cNvSpPr>
          <p:nvPr>
            <p:ph type="dt" sz="half" idx="12"/>
          </p:nvPr>
        </p:nvSpPr>
        <p:spPr>
          <a:ln/>
        </p:spPr>
        <p:txBody>
          <a:bodyPr/>
          <a:lstStyle>
            <a:lvl1pPr>
              <a:defRPr/>
            </a:lvl1pPr>
          </a:lstStyle>
          <a:p>
            <a:fld id="{1B610CF7-4E63-423C-9BDC-DFF9F3087600}" type="datetimeFigureOut">
              <a:rPr lang="en-US" smtClean="0"/>
              <a:t>4/25/2019</a:t>
            </a:fld>
            <a:endParaRPr lang="en-US"/>
          </a:p>
        </p:txBody>
      </p:sp>
      <p:pic>
        <p:nvPicPr>
          <p:cNvPr id="7" name="Picture 10" descr="http://otis.grc.nasa.gov/images/nasa_logo.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26459" y="6261020"/>
            <a:ext cx="607941" cy="4914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1" descr="C:\Users\cnolby\Documents\Caitlin\Images\NDSG_logo_small.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34400" y="6307890"/>
            <a:ext cx="509884" cy="3977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ftr" sz="quarter" idx="10"/>
          </p:nvPr>
        </p:nvSpPr>
        <p:spPr>
          <a:ln/>
        </p:spPr>
        <p:txBody>
          <a:bodyPr/>
          <a:lstStyle>
            <a:lvl1pPr>
              <a:defRPr/>
            </a:lvl1pPr>
          </a:lstStyle>
          <a:p>
            <a:endParaRPr lang="en-US"/>
          </a:p>
        </p:txBody>
      </p:sp>
      <p:sp>
        <p:nvSpPr>
          <p:cNvPr id="5" name="Rectangle 3"/>
          <p:cNvSpPr>
            <a:spLocks noGrp="1" noChangeArrowheads="1"/>
          </p:cNvSpPr>
          <p:nvPr>
            <p:ph type="sldNum" sz="quarter" idx="11"/>
          </p:nvPr>
        </p:nvSpPr>
        <p:spPr>
          <a:ln/>
        </p:spPr>
        <p:txBody>
          <a:bodyPr/>
          <a:lstStyle>
            <a:lvl1pPr>
              <a:defRPr/>
            </a:lvl1pPr>
          </a:lstStyle>
          <a:p>
            <a:fld id="{845D0DD6-7805-4E9D-B150-4B5056EA5448}" type="slidenum">
              <a:rPr lang="en-US" smtClean="0"/>
              <a:t>‹#›</a:t>
            </a:fld>
            <a:endParaRPr lang="en-US"/>
          </a:p>
        </p:txBody>
      </p:sp>
      <p:sp>
        <p:nvSpPr>
          <p:cNvPr id="6" name="Rectangle 16"/>
          <p:cNvSpPr>
            <a:spLocks noGrp="1" noChangeArrowheads="1"/>
          </p:cNvSpPr>
          <p:nvPr>
            <p:ph type="dt" sz="half" idx="12"/>
          </p:nvPr>
        </p:nvSpPr>
        <p:spPr>
          <a:ln/>
        </p:spPr>
        <p:txBody>
          <a:bodyPr/>
          <a:lstStyle>
            <a:lvl1pPr>
              <a:defRPr/>
            </a:lvl1pPr>
          </a:lstStyle>
          <a:p>
            <a:fld id="{1B610CF7-4E63-423C-9BDC-DFF9F3087600}" type="datetimeFigureOut">
              <a:rPr lang="en-US" smtClean="0"/>
              <a:t>4/25/2019</a:t>
            </a:fld>
            <a:endParaRPr lang="en-US"/>
          </a:p>
        </p:txBody>
      </p:sp>
      <p:pic>
        <p:nvPicPr>
          <p:cNvPr id="7" name="Picture 10" descr="http://otis.grc.nasa.gov/images/nasa_logo.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26459" y="6261020"/>
            <a:ext cx="607941" cy="4914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1" descr="C:\Users\cnolby\Documents\Caitlin\Images\NDSG_logo_small.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34400" y="6307890"/>
            <a:ext cx="509884" cy="3977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3886200"/>
          </a:xfrm>
        </p:spPr>
        <p:txBody>
          <a:bodyPr/>
          <a:lstStyle>
            <a:lvl1pPr>
              <a:defRPr sz="2400">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4038600" cy="3886200"/>
          </a:xfrm>
        </p:spPr>
        <p:txBody>
          <a:bodyPr/>
          <a:lstStyle>
            <a:lvl1pPr>
              <a:defRPr sz="2400">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10" descr="http://otis.grc.nasa.gov/images/nasa_logo.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26459" y="6261020"/>
            <a:ext cx="607941" cy="4914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1" descr="C:\Users\cnolby\Documents\Caitlin\Images\NDSG_logo_small.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34400" y="6307890"/>
            <a:ext cx="509884" cy="3977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10" descr="http://otis.grc.nasa.gov/images/nasa_logo.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26459" y="6261020"/>
            <a:ext cx="607941" cy="4914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C:\Users\cnolby\Documents\Caitlin\Images\NDSG_logo_small.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34400" y="6307890"/>
            <a:ext cx="509884" cy="3977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pic>
        <p:nvPicPr>
          <p:cNvPr id="6" name="Picture 10" descr="http://otis.grc.nasa.gov/images/nasa_logo.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26459" y="6261020"/>
            <a:ext cx="607941" cy="4914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descr="C:\Users\cnolby\Documents\Caitlin\Images\NDSG_logo_small.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34400" y="6307890"/>
            <a:ext cx="509884" cy="3977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10" descr="http://otis.grc.nasa.gov/images/nasa_logo.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26459" y="6261020"/>
            <a:ext cx="607941" cy="4914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descr="C:\Users\cnolby\Documents\Caitlin\Images\NDSG_logo_small.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34400" y="6307890"/>
            <a:ext cx="509884" cy="3977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2400">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8" name="Picture 10" descr="http://otis.grc.nasa.gov/images/nasa_logo.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26459" y="6261020"/>
            <a:ext cx="607941" cy="4914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1" descr="C:\Users\cnolby\Documents\Caitlin\Images\NDSG_logo_small.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34400" y="6307890"/>
            <a:ext cx="509884" cy="3977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8" name="Picture 10" descr="http://otis.grc.nasa.gov/images/nasa_logo.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26459" y="6261020"/>
            <a:ext cx="607941" cy="4914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1" descr="C:\Users\cnolby\Documents\Caitlin\Images\NDSG_logo_small.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34400" y="6307890"/>
            <a:ext cx="509884" cy="3977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t="-1000" b="-1000"/>
          </a:stretch>
        </a:blipFill>
        <a:effectLst/>
      </p:bgPr>
    </p:bg>
    <p:spTree>
      <p:nvGrpSpPr>
        <p:cNvPr id="1" name=""/>
        <p:cNvGrpSpPr/>
        <p:nvPr/>
      </p:nvGrpSpPr>
      <p:grpSpPr>
        <a:xfrm>
          <a:off x="0" y="0"/>
          <a:ext cx="0" cy="0"/>
          <a:chOff x="0" y="0"/>
          <a:chExt cx="0" cy="0"/>
        </a:xfrm>
      </p:grpSpPr>
      <p:sp>
        <p:nvSpPr>
          <p:cNvPr id="185346"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p>
        </p:txBody>
      </p:sp>
      <p:sp>
        <p:nvSpPr>
          <p:cNvPr id="185347"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Black" pitchFamily="34" charset="0"/>
              </a:defRPr>
            </a:lvl1pPr>
          </a:lstStyle>
          <a:p>
            <a:fld id="{845D0DD6-7805-4E9D-B150-4B5056EA5448}" type="slidenum">
              <a:rPr lang="en-US" smtClean="0"/>
              <a:t>‹#›</a:t>
            </a:fld>
            <a:endParaRPr lang="en-US"/>
          </a:p>
        </p:txBody>
      </p:sp>
      <p:grpSp>
        <p:nvGrpSpPr>
          <p:cNvPr id="2" name="Group 4"/>
          <p:cNvGrpSpPr>
            <a:grpSpLocks/>
          </p:cNvGrpSpPr>
          <p:nvPr/>
        </p:nvGrpSpPr>
        <p:grpSpPr bwMode="auto">
          <a:xfrm>
            <a:off x="0" y="0"/>
            <a:ext cx="9144000" cy="546100"/>
            <a:chOff x="0" y="0"/>
            <a:chExt cx="5760" cy="344"/>
          </a:xfrm>
        </p:grpSpPr>
        <p:sp>
          <p:nvSpPr>
            <p:cNvPr id="1032"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w="9525">
              <a:noFill/>
              <a:miter lim="800000"/>
              <a:headEnd/>
              <a:tailEnd/>
            </a:ln>
          </p:spPr>
          <p:txBody>
            <a:bodyPr wrap="none" anchor="ctr"/>
            <a:lstStyle/>
            <a:p>
              <a:pPr algn="ctr" eaLnBrk="1" hangingPunct="1"/>
              <a:endParaRPr lang="en-US" sz="2400" dirty="0">
                <a:latin typeface="Times New Roman" pitchFamily="18" charset="0"/>
              </a:endParaRPr>
            </a:p>
          </p:txBody>
        </p:sp>
        <p:sp>
          <p:nvSpPr>
            <p:cNvPr id="1033"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w="9525">
              <a:noFill/>
              <a:miter lim="800000"/>
              <a:headEnd/>
              <a:tailEnd/>
            </a:ln>
          </p:spPr>
          <p:txBody>
            <a:bodyPr/>
            <a:lstStyle/>
            <a:p>
              <a:pPr eaLnBrk="1" hangingPunct="1"/>
              <a:endParaRPr lang="en-US" sz="2400" dirty="0">
                <a:latin typeface="Times New Roman" pitchFamily="18" charset="0"/>
              </a:endParaRPr>
            </a:p>
          </p:txBody>
        </p:sp>
        <p:sp>
          <p:nvSpPr>
            <p:cNvPr id="1034" name="Rectangle 7"/>
            <p:cNvSpPr>
              <a:spLocks noChangeArrowheads="1"/>
            </p:cNvSpPr>
            <p:nvPr/>
          </p:nvSpPr>
          <p:spPr bwMode="auto">
            <a:xfrm>
              <a:off x="258" y="85"/>
              <a:ext cx="87" cy="89"/>
            </a:xfrm>
            <a:prstGeom prst="rect">
              <a:avLst/>
            </a:prstGeom>
            <a:solidFill>
              <a:schemeClr val="folHlink"/>
            </a:solidFill>
            <a:ln w="9525">
              <a:noFill/>
              <a:miter lim="800000"/>
              <a:headEnd/>
              <a:tailEnd/>
            </a:ln>
          </p:spPr>
          <p:txBody>
            <a:bodyPr/>
            <a:lstStyle/>
            <a:p>
              <a:pPr eaLnBrk="1" hangingPunct="1"/>
              <a:endParaRPr lang="en-US" sz="1800" dirty="0">
                <a:solidFill>
                  <a:schemeClr val="hlink"/>
                </a:solidFill>
              </a:endParaRPr>
            </a:p>
          </p:txBody>
        </p:sp>
        <p:sp>
          <p:nvSpPr>
            <p:cNvPr id="1035" name="Rectangle 8"/>
            <p:cNvSpPr>
              <a:spLocks noChangeArrowheads="1"/>
            </p:cNvSpPr>
            <p:nvPr/>
          </p:nvSpPr>
          <p:spPr bwMode="auto">
            <a:xfrm>
              <a:off x="345" y="0"/>
              <a:ext cx="88" cy="87"/>
            </a:xfrm>
            <a:prstGeom prst="rect">
              <a:avLst/>
            </a:prstGeom>
            <a:solidFill>
              <a:schemeClr val="folHlink"/>
            </a:solidFill>
            <a:ln w="9525">
              <a:noFill/>
              <a:miter lim="800000"/>
              <a:headEnd/>
              <a:tailEnd/>
            </a:ln>
          </p:spPr>
          <p:txBody>
            <a:bodyPr/>
            <a:lstStyle/>
            <a:p>
              <a:pPr eaLnBrk="1" hangingPunct="1"/>
              <a:endParaRPr lang="en-US" sz="1800" dirty="0">
                <a:solidFill>
                  <a:schemeClr val="hlink"/>
                </a:solidFill>
              </a:endParaRPr>
            </a:p>
          </p:txBody>
        </p:sp>
        <p:sp>
          <p:nvSpPr>
            <p:cNvPr id="1036" name="Rectangle 9"/>
            <p:cNvSpPr>
              <a:spLocks noChangeArrowheads="1"/>
            </p:cNvSpPr>
            <p:nvPr/>
          </p:nvSpPr>
          <p:spPr bwMode="auto">
            <a:xfrm>
              <a:off x="345" y="85"/>
              <a:ext cx="88" cy="89"/>
            </a:xfrm>
            <a:prstGeom prst="rect">
              <a:avLst/>
            </a:prstGeom>
            <a:solidFill>
              <a:schemeClr val="accent2"/>
            </a:solidFill>
            <a:ln w="9525">
              <a:noFill/>
              <a:miter lim="800000"/>
              <a:headEnd/>
              <a:tailEnd/>
            </a:ln>
          </p:spPr>
          <p:txBody>
            <a:bodyPr/>
            <a:lstStyle/>
            <a:p>
              <a:pPr eaLnBrk="1" hangingPunct="1"/>
              <a:endParaRPr lang="en-US" sz="1800" dirty="0">
                <a:solidFill>
                  <a:schemeClr val="accent2"/>
                </a:solidFill>
              </a:endParaRPr>
            </a:p>
          </p:txBody>
        </p:sp>
        <p:sp>
          <p:nvSpPr>
            <p:cNvPr id="1037" name="Rectangle 10"/>
            <p:cNvSpPr>
              <a:spLocks noChangeArrowheads="1"/>
            </p:cNvSpPr>
            <p:nvPr/>
          </p:nvSpPr>
          <p:spPr bwMode="auto">
            <a:xfrm>
              <a:off x="173" y="173"/>
              <a:ext cx="86" cy="87"/>
            </a:xfrm>
            <a:prstGeom prst="rect">
              <a:avLst/>
            </a:prstGeom>
            <a:solidFill>
              <a:schemeClr val="folHlink"/>
            </a:solidFill>
            <a:ln w="9525">
              <a:noFill/>
              <a:miter lim="800000"/>
              <a:headEnd/>
              <a:tailEnd/>
            </a:ln>
          </p:spPr>
          <p:txBody>
            <a:bodyPr/>
            <a:lstStyle/>
            <a:p>
              <a:pPr eaLnBrk="1" hangingPunct="1"/>
              <a:endParaRPr lang="en-US" sz="1800" dirty="0">
                <a:solidFill>
                  <a:schemeClr val="hlink"/>
                </a:solidFill>
              </a:endParaRPr>
            </a:p>
          </p:txBody>
        </p:sp>
        <p:sp>
          <p:nvSpPr>
            <p:cNvPr id="1038" name="Rectangle 11"/>
            <p:cNvSpPr>
              <a:spLocks noChangeArrowheads="1"/>
            </p:cNvSpPr>
            <p:nvPr/>
          </p:nvSpPr>
          <p:spPr bwMode="auto">
            <a:xfrm>
              <a:off x="83" y="86"/>
              <a:ext cx="89" cy="87"/>
            </a:xfrm>
            <a:prstGeom prst="rect">
              <a:avLst/>
            </a:prstGeom>
            <a:solidFill>
              <a:schemeClr val="bg2"/>
            </a:solidFill>
            <a:ln w="9525">
              <a:noFill/>
              <a:miter lim="800000"/>
              <a:headEnd/>
              <a:tailEnd/>
            </a:ln>
          </p:spPr>
          <p:txBody>
            <a:bodyPr/>
            <a:lstStyle/>
            <a:p>
              <a:pPr eaLnBrk="1" hangingPunct="1"/>
              <a:endParaRPr lang="en-US" sz="2400" dirty="0">
                <a:latin typeface="Times New Roman" pitchFamily="18" charset="0"/>
              </a:endParaRPr>
            </a:p>
          </p:txBody>
        </p:sp>
        <p:sp>
          <p:nvSpPr>
            <p:cNvPr id="1039" name="Rectangle 12"/>
            <p:cNvSpPr>
              <a:spLocks noChangeArrowheads="1"/>
            </p:cNvSpPr>
            <p:nvPr/>
          </p:nvSpPr>
          <p:spPr bwMode="auto">
            <a:xfrm>
              <a:off x="258" y="171"/>
              <a:ext cx="87" cy="87"/>
            </a:xfrm>
            <a:prstGeom prst="rect">
              <a:avLst/>
            </a:prstGeom>
            <a:solidFill>
              <a:schemeClr val="accent2"/>
            </a:solidFill>
            <a:ln w="9525">
              <a:noFill/>
              <a:miter lim="800000"/>
              <a:headEnd/>
              <a:tailEnd/>
            </a:ln>
          </p:spPr>
          <p:txBody>
            <a:bodyPr/>
            <a:lstStyle/>
            <a:p>
              <a:pPr eaLnBrk="1" hangingPunct="1"/>
              <a:endParaRPr lang="en-US" sz="1800" dirty="0">
                <a:solidFill>
                  <a:schemeClr val="accent2"/>
                </a:solidFill>
              </a:endParaRPr>
            </a:p>
          </p:txBody>
        </p:sp>
        <p:sp>
          <p:nvSpPr>
            <p:cNvPr id="1040" name="Rectangle 13"/>
            <p:cNvSpPr>
              <a:spLocks noChangeArrowheads="1"/>
            </p:cNvSpPr>
            <p:nvPr/>
          </p:nvSpPr>
          <p:spPr bwMode="auto">
            <a:xfrm>
              <a:off x="173" y="258"/>
              <a:ext cx="86" cy="86"/>
            </a:xfrm>
            <a:prstGeom prst="rect">
              <a:avLst/>
            </a:prstGeom>
            <a:solidFill>
              <a:schemeClr val="accent2"/>
            </a:solidFill>
            <a:ln w="9525">
              <a:noFill/>
              <a:miter lim="800000"/>
              <a:headEnd/>
              <a:tailEnd/>
            </a:ln>
          </p:spPr>
          <p:txBody>
            <a:bodyPr/>
            <a:lstStyle/>
            <a:p>
              <a:pPr eaLnBrk="1" hangingPunct="1"/>
              <a:endParaRPr lang="en-US" sz="1800" dirty="0">
                <a:solidFill>
                  <a:schemeClr val="accent2"/>
                </a:solidFill>
              </a:endParaRPr>
            </a:p>
          </p:txBody>
        </p:sp>
      </p:grpSp>
      <p:sp>
        <p:nvSpPr>
          <p:cNvPr id="3077" name="Rectangle 14"/>
          <p:cNvSpPr>
            <a:spLocks noGrp="1" noChangeArrowheads="1"/>
          </p:cNvSpPr>
          <p:nvPr>
            <p:ph type="title"/>
          </p:nvPr>
        </p:nvSpPr>
        <p:spPr bwMode="auto">
          <a:xfrm>
            <a:off x="457200" y="457200"/>
            <a:ext cx="82296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8" name="Rectangle 15"/>
          <p:cNvSpPr>
            <a:spLocks noGrp="1" noChangeArrowheads="1"/>
          </p:cNvSpPr>
          <p:nvPr>
            <p:ph type="body" idx="1"/>
          </p:nvPr>
        </p:nvSpPr>
        <p:spPr bwMode="auto">
          <a:xfrm>
            <a:off x="457200" y="1981200"/>
            <a:ext cx="8229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5360"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fld id="{1B610CF7-4E63-423C-9BDC-DFF9F3087600}" type="datetimeFigureOut">
              <a:rPr lang="en-US" smtClean="0"/>
              <a:t>4/25/2019</a:t>
            </a:fld>
            <a:endParaRPr lang="en-US"/>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1" fontAlgn="base" hangingPunct="1">
        <a:spcBef>
          <a:spcPct val="0"/>
        </a:spcBef>
        <a:spcAft>
          <a:spcPct val="0"/>
        </a:spcAft>
        <a:defRPr sz="3600" b="1">
          <a:solidFill>
            <a:schemeClr val="tx1"/>
          </a:solidFill>
          <a:latin typeface="+mj-lt"/>
          <a:ea typeface="MS PGothic" pitchFamily="34" charset="-128"/>
          <a:cs typeface="+mj-cs"/>
        </a:defRPr>
      </a:lvl1pPr>
      <a:lvl2pPr algn="ctr" rtl="0" eaLnBrk="1" fontAlgn="base" hangingPunct="1">
        <a:spcBef>
          <a:spcPct val="0"/>
        </a:spcBef>
        <a:spcAft>
          <a:spcPct val="0"/>
        </a:spcAft>
        <a:defRPr sz="3600" b="1">
          <a:solidFill>
            <a:schemeClr val="tx1"/>
          </a:solidFill>
          <a:latin typeface="Calibri" pitchFamily="34" charset="0"/>
          <a:ea typeface="MS PGothic" pitchFamily="34" charset="-128"/>
        </a:defRPr>
      </a:lvl2pPr>
      <a:lvl3pPr algn="ctr" rtl="0" eaLnBrk="1" fontAlgn="base" hangingPunct="1">
        <a:spcBef>
          <a:spcPct val="0"/>
        </a:spcBef>
        <a:spcAft>
          <a:spcPct val="0"/>
        </a:spcAft>
        <a:defRPr sz="3600" b="1">
          <a:solidFill>
            <a:schemeClr val="tx1"/>
          </a:solidFill>
          <a:latin typeface="Calibri" pitchFamily="34" charset="0"/>
          <a:ea typeface="MS PGothic" pitchFamily="34" charset="-128"/>
        </a:defRPr>
      </a:lvl3pPr>
      <a:lvl4pPr algn="ctr" rtl="0" eaLnBrk="1" fontAlgn="base" hangingPunct="1">
        <a:spcBef>
          <a:spcPct val="0"/>
        </a:spcBef>
        <a:spcAft>
          <a:spcPct val="0"/>
        </a:spcAft>
        <a:defRPr sz="3600" b="1">
          <a:solidFill>
            <a:schemeClr val="tx1"/>
          </a:solidFill>
          <a:latin typeface="Calibri" pitchFamily="34" charset="0"/>
          <a:ea typeface="MS PGothic" pitchFamily="34" charset="-128"/>
        </a:defRPr>
      </a:lvl4pPr>
      <a:lvl5pPr algn="ctr" rtl="0" eaLnBrk="1" fontAlgn="base" hangingPunct="1">
        <a:spcBef>
          <a:spcPct val="0"/>
        </a:spcBef>
        <a:spcAft>
          <a:spcPct val="0"/>
        </a:spcAft>
        <a:defRPr sz="3600" b="1">
          <a:solidFill>
            <a:schemeClr val="tx1"/>
          </a:solidFill>
          <a:latin typeface="Calibri" pitchFamily="34" charset="0"/>
          <a:ea typeface="MS PGothic" pitchFamily="34" charset="-128"/>
        </a:defRPr>
      </a:lvl5pPr>
      <a:lvl6pPr marL="457200" algn="ctr" rtl="0" eaLnBrk="1" fontAlgn="base" hangingPunct="1">
        <a:spcBef>
          <a:spcPct val="0"/>
        </a:spcBef>
        <a:spcAft>
          <a:spcPct val="0"/>
        </a:spcAft>
        <a:defRPr sz="3600" b="1">
          <a:solidFill>
            <a:schemeClr val="tx1"/>
          </a:solidFill>
          <a:latin typeface="Times New Roman" pitchFamily="18" charset="0"/>
        </a:defRPr>
      </a:lvl6pPr>
      <a:lvl7pPr marL="914400" algn="ctr" rtl="0" eaLnBrk="1" fontAlgn="base" hangingPunct="1">
        <a:spcBef>
          <a:spcPct val="0"/>
        </a:spcBef>
        <a:spcAft>
          <a:spcPct val="0"/>
        </a:spcAft>
        <a:defRPr sz="3600" b="1">
          <a:solidFill>
            <a:schemeClr val="tx1"/>
          </a:solidFill>
          <a:latin typeface="Times New Roman" pitchFamily="18" charset="0"/>
        </a:defRPr>
      </a:lvl7pPr>
      <a:lvl8pPr marL="1371600" algn="ctr" rtl="0" eaLnBrk="1" fontAlgn="base" hangingPunct="1">
        <a:spcBef>
          <a:spcPct val="0"/>
        </a:spcBef>
        <a:spcAft>
          <a:spcPct val="0"/>
        </a:spcAft>
        <a:defRPr sz="3600" b="1">
          <a:solidFill>
            <a:schemeClr val="tx1"/>
          </a:solidFill>
          <a:latin typeface="Times New Roman" pitchFamily="18" charset="0"/>
        </a:defRPr>
      </a:lvl8pPr>
      <a:lvl9pPr marL="1828800" algn="ctr" rtl="0" eaLnBrk="1" fontAlgn="base" hangingPunct="1">
        <a:spcBef>
          <a:spcPct val="0"/>
        </a:spcBef>
        <a:spcAft>
          <a:spcPct val="0"/>
        </a:spcAft>
        <a:defRPr sz="3600" b="1">
          <a:solidFill>
            <a:schemeClr val="tx1"/>
          </a:solidFill>
          <a:latin typeface="Times New Roman" pitchFamily="18" charset="0"/>
        </a:defRPr>
      </a:lvl9pPr>
    </p:titleStyle>
    <p:body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S PGothic" pitchFamily="34" charset="-128"/>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Arial" charset="0"/>
          <a:ea typeface="MS PGothic" pitchFamily="34" charset="-128"/>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Arial" charset="0"/>
          <a:ea typeface="MS PGothic" pitchFamily="34" charset="-128"/>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Arial" charset="0"/>
          <a:ea typeface="MS PGothic" pitchFamily="34" charset="-128"/>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ea typeface="MS PGothic" pitchFamily="34" charset="-128"/>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jpeg"/><Relationship Id="rId7" Type="http://schemas.openxmlformats.org/officeDocument/2006/relationships/image" Target="../media/image2.gif"/><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9.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hyperlink" Target="http://www.nasa.gov/externalflash/shepard5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www.youtube.com/watch?v=cOdzhQS_MMw&amp;feature=endscreen&amp;NR=1" TargetMode="External"/><Relationship Id="rId13" Type="http://schemas.openxmlformats.org/officeDocument/2006/relationships/image" Target="../media/image41.png"/><Relationship Id="rId3" Type="http://schemas.openxmlformats.org/officeDocument/2006/relationships/hyperlink" Target="http://www.youtube.com/watch?v=m8P5ujNwEwM" TargetMode="External"/><Relationship Id="rId7" Type="http://schemas.openxmlformats.org/officeDocument/2006/relationships/hyperlink" Target="http://www.youtube.com/watch?v=8V9quPcNWZE" TargetMode="External"/><Relationship Id="rId12" Type="http://schemas.openxmlformats.org/officeDocument/2006/relationships/image" Target="../media/image40.png"/><Relationship Id="rId2" Type="http://schemas.openxmlformats.org/officeDocument/2006/relationships/hyperlink" Target="http://www.nasa.gov/audience/foreducators/nasaeclips/search.html?terms=&amp;category=1000" TargetMode="External"/><Relationship Id="rId1" Type="http://schemas.openxmlformats.org/officeDocument/2006/relationships/slideLayout" Target="../slideLayouts/slideLayout6.xml"/><Relationship Id="rId6" Type="http://schemas.openxmlformats.org/officeDocument/2006/relationships/hyperlink" Target="http://www.youtube.com/watch?v=7ciStUEZK-Y" TargetMode="External"/><Relationship Id="rId11" Type="http://schemas.openxmlformats.org/officeDocument/2006/relationships/image" Target="../media/image39.png"/><Relationship Id="rId5" Type="http://schemas.openxmlformats.org/officeDocument/2006/relationships/hyperlink" Target="http://www.youtube.com/watch?v=AdqBL5pdRT8&amp;feature=youtu.be" TargetMode="External"/><Relationship Id="rId10" Type="http://schemas.openxmlformats.org/officeDocument/2006/relationships/hyperlink" Target="file:///F:\NASA%20SoI%20-%20Sept%202013\OurWorld_LunarHabitats_OC.mp4" TargetMode="External"/><Relationship Id="rId4" Type="http://schemas.openxmlformats.org/officeDocument/2006/relationships/hyperlink" Target="http://www.youtube.com/watch?v=XSLRMdYSA9M" TargetMode="External"/><Relationship Id="rId9"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hyperlink" Target="http://spotthestation.nasa.gov/" TargetMode="External"/><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hyperlink" Target="http://kepler.nasa.gov/multimedia/Interactives/HowKeplerDiscoversPlanetsElementary/"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hyperlink" Target="http://www.biography.com/people/galileo-9305220"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jpe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www.teachersdomain.org/resource/ess05.sci.ess.eiu.galileomoon/"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hyperlink" Target="http://www.youtube.com/watch?v=8-X8acD_r38" TargetMode="External"/><Relationship Id="rId13" Type="http://schemas.openxmlformats.org/officeDocument/2006/relationships/hyperlink" Target="http://www.youtube.com/watch?v=g3u48T4Vx7k" TargetMode="External"/><Relationship Id="rId3" Type="http://schemas.openxmlformats.org/officeDocument/2006/relationships/image" Target="../media/image15.jpeg"/><Relationship Id="rId7" Type="http://schemas.openxmlformats.org/officeDocument/2006/relationships/hyperlink" Target="http://www.youtube.com/watch?v=-nAhag_iFx0" TargetMode="External"/><Relationship Id="rId12" Type="http://schemas.openxmlformats.org/officeDocument/2006/relationships/hyperlink" Target="https://www.youtube.com/watch?v=_LBJz4TxG0I"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5.jpeg"/><Relationship Id="rId5" Type="http://schemas.openxmlformats.org/officeDocument/2006/relationships/hyperlink" Target="https://www.youtube.com/watch?v=nSGbmtdg5y0" TargetMode="External"/><Relationship Id="rId10" Type="http://schemas.openxmlformats.org/officeDocument/2006/relationships/image" Target="../media/image18.jpeg"/><Relationship Id="rId4" Type="http://schemas.openxmlformats.org/officeDocument/2006/relationships/image" Target="../media/image16.jpeg"/><Relationship Id="rId9" Type="http://schemas.openxmlformats.org/officeDocument/2006/relationships/hyperlink" Target="http://www.youtube.com/watch?v=oMSctD2PNaI"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earch.nasa.gov/search/edFilterSearch.jsp?empty=true" TargetMode="External"/><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www.nasa.gov/audience/forstudents/k-4/" TargetMode="External"/><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6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www.lpi.usra.edu/education/resources/" TargetMode="Externa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www.nasa.gov/offices/education/programs/national/summer/education_resources/#.U5jRovldV8E" TargetMode="Externa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discovery.nasa.gov/posterForm.cfml" TargetMode="Externa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hyperlink" Target="http://mars.jpl.nasa.gov/drc/" TargetMode="External"/><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xml"/><Relationship Id="rId6" Type="http://schemas.openxmlformats.org/officeDocument/2006/relationships/image" Target="../media/image87.png"/><Relationship Id="rId5" Type="http://schemas.openxmlformats.org/officeDocument/2006/relationships/image" Target="../media/image86.gif"/><Relationship Id="rId4" Type="http://schemas.openxmlformats.org/officeDocument/2006/relationships/image" Target="../media/image85.png"/></Relationships>
</file>

<file path=ppt/slides/_rels/slide6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jpeg"/><Relationship Id="rId1" Type="http://schemas.openxmlformats.org/officeDocument/2006/relationships/slideLayout" Target="../slideLayouts/slideLayout6.xml"/><Relationship Id="rId4" Type="http://schemas.openxmlformats.org/officeDocument/2006/relationships/hyperlink" Target="http://www.youtube.com/watch?v=C2YZnTL596Q"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6.xml"/><Relationship Id="rId4" Type="http://schemas.openxmlformats.org/officeDocument/2006/relationships/image" Target="../media/image91.jpeg"/></Relationships>
</file>

<file path=ppt/slides/_rels/slide7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6.xml"/><Relationship Id="rId4" Type="http://schemas.openxmlformats.org/officeDocument/2006/relationships/image" Target="../media/image94.jpeg"/></Relationships>
</file>

<file path=ppt/slides/_rels/slide72.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8.gif"/><Relationship Id="rId2" Type="http://schemas.openxmlformats.org/officeDocument/2006/relationships/hyperlink" Target="https://www.youtube.com/watch?v=J-eC45cghyk" TargetMode="External"/><Relationship Id="rId1" Type="http://schemas.openxmlformats.org/officeDocument/2006/relationships/slideLayout" Target="../slideLayouts/slideLayout6.xm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hyperlink" Target="http://www.youtube.com/watch?v=oZNSszq9O-g"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xml"/><Relationship Id="rId5" Type="http://schemas.openxmlformats.org/officeDocument/2006/relationships/image" Target="../media/image102.jpeg"/><Relationship Id="rId4" Type="http://schemas.openxmlformats.org/officeDocument/2006/relationships/image" Target="../media/image101.jpeg"/></Relationships>
</file>

<file path=ppt/slides/_rels/slide7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6.xml"/><Relationship Id="rId4" Type="http://schemas.openxmlformats.org/officeDocument/2006/relationships/image" Target="../media/image105.png"/></Relationships>
</file>

<file path=ppt/slides/_rels/slide7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hyperlink" Target="http://www.youtube.com/watch?v=B17TmSSb5aI" TargetMode="Externa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6.xml"/><Relationship Id="rId4" Type="http://schemas.openxmlformats.org/officeDocument/2006/relationships/image" Target="../media/image109.png"/></Relationships>
</file>

<file path=ppt/slides/_rels/slide7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113.jpeg"/><Relationship Id="rId4" Type="http://schemas.openxmlformats.org/officeDocument/2006/relationships/image" Target="../media/image112.jpe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images.nationalgeographic.com/wpf/media-live/photos/000/012/cache/space-shuttle-atlantis_1223_600x4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2062866"/>
            <a:ext cx="2184400" cy="16383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2052" name="Picture 4" descr="http://www.quimlab.com.br/guiadoselementos/plutonio/plutonio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3450" y="3886200"/>
            <a:ext cx="2476500" cy="19812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p:txBody>
          <a:bodyPr/>
          <a:lstStyle/>
          <a:p>
            <a:r>
              <a:rPr lang="en-US" dirty="0" smtClean="0"/>
              <a:t>Human and Robotic</a:t>
            </a:r>
            <a:br>
              <a:rPr lang="en-US" dirty="0" smtClean="0"/>
            </a:br>
            <a:r>
              <a:rPr lang="en-US" dirty="0" smtClean="0"/>
              <a:t>Space Exploration</a:t>
            </a:r>
            <a:endParaRPr lang="en-US" dirty="0"/>
          </a:p>
        </p:txBody>
      </p:sp>
      <p:sp>
        <p:nvSpPr>
          <p:cNvPr id="3" name="Subtitle 2"/>
          <p:cNvSpPr>
            <a:spLocks noGrp="1"/>
          </p:cNvSpPr>
          <p:nvPr>
            <p:ph type="subTitle" idx="1"/>
          </p:nvPr>
        </p:nvSpPr>
        <p:spPr>
          <a:xfrm>
            <a:off x="3581400" y="4267200"/>
            <a:ext cx="5410200" cy="1752600"/>
          </a:xfrm>
        </p:spPr>
        <p:txBody>
          <a:bodyPr/>
          <a:lstStyle/>
          <a:p>
            <a:r>
              <a:rPr lang="en-US" dirty="0" smtClean="0"/>
              <a:t>Caitlin Nolby</a:t>
            </a:r>
          </a:p>
          <a:p>
            <a:r>
              <a:rPr lang="en-US" dirty="0" smtClean="0"/>
              <a:t>North Dakota Space Grant Consortium</a:t>
            </a:r>
            <a:endParaRPr lang="en-US" dirty="0"/>
          </a:p>
        </p:txBody>
      </p:sp>
      <p:pic>
        <p:nvPicPr>
          <p:cNvPr id="2050" name="Picture 2" descr="http://nargaque.files.wordpress.com/2012/08/msl_curiosity.jpg?w=512&amp;h=28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52400"/>
            <a:ext cx="2971800" cy="167163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4" name="Picture 4" descr="http://discovermagazine.com/~/media/import/images/7/7/5/robot-starwa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365" y="1824038"/>
            <a:ext cx="1562100" cy="223025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2056" name="Picture 8" descr="http://askmagazine.nasa.gov/images/issue_32/32s_teaching_geology_to_astronauts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890" y="5181600"/>
            <a:ext cx="1508910" cy="15240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2058" name="Picture 10" descr="http://otis.grc.nasa.gov/images/nasa_logo.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26459" y="6261020"/>
            <a:ext cx="607941" cy="491450"/>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C:\Users\cnolby\Documents\Caitlin\Images\NDSG_logo_small.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34400" y="6307890"/>
            <a:ext cx="509884" cy="39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6686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762000" y="457200"/>
            <a:ext cx="7772400" cy="533400"/>
          </a:xfrm>
        </p:spPr>
        <p:txBody>
          <a:bodyPr/>
          <a:lstStyle/>
          <a:p>
            <a:pPr eaLnBrk="1" hangingPunct="1"/>
            <a:r>
              <a:rPr lang="en-US" dirty="0" smtClean="0">
                <a:latin typeface="Arial" charset="0"/>
              </a:rPr>
              <a:t>NASA and Human Space Flight</a:t>
            </a:r>
            <a:endParaRPr lang="en-US" dirty="0" smtClean="0">
              <a:solidFill>
                <a:schemeClr val="tx1"/>
              </a:solidFill>
            </a:endParaRPr>
          </a:p>
        </p:txBody>
      </p:sp>
      <p:sp>
        <p:nvSpPr>
          <p:cNvPr id="7" name="Rectangle 3"/>
          <p:cNvSpPr txBox="1">
            <a:spLocks noChangeArrowheads="1"/>
          </p:cNvSpPr>
          <p:nvPr/>
        </p:nvSpPr>
        <p:spPr>
          <a:xfrm>
            <a:off x="533400" y="1752600"/>
            <a:ext cx="7924800" cy="4114800"/>
          </a:xfrm>
          <a:prstGeom prst="rect">
            <a:avLst/>
          </a:prstGeom>
        </p:spPr>
        <p:txBody>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S PGothic" pitchFamily="34" charset="-128"/>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Arial" charset="0"/>
                <a:ea typeface="MS PGothic" pitchFamily="34" charset="-128"/>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Arial" charset="0"/>
                <a:ea typeface="MS PGothic" pitchFamily="34" charset="-128"/>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Arial" charset="0"/>
                <a:ea typeface="MS PGothic" pitchFamily="34" charset="-128"/>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ea typeface="MS PGothic" pitchFamily="34" charset="-128"/>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9pPr>
          </a:lstStyle>
          <a:p>
            <a:r>
              <a:rPr lang="en-US" kern="0" dirty="0" smtClean="0">
                <a:latin typeface="+mj-lt"/>
              </a:rPr>
              <a:t>Mercury – give background on how they design patches</a:t>
            </a:r>
          </a:p>
          <a:p>
            <a:r>
              <a:rPr lang="en-US" kern="0" dirty="0" smtClean="0">
                <a:latin typeface="+mj-lt"/>
              </a:rPr>
              <a:t>Gemini (8) – story behind this</a:t>
            </a:r>
          </a:p>
          <a:p>
            <a:r>
              <a:rPr lang="en-US" kern="0" dirty="0" smtClean="0">
                <a:latin typeface="+mj-lt"/>
              </a:rPr>
              <a:t>Apollo!!</a:t>
            </a:r>
          </a:p>
          <a:p>
            <a:endParaRPr lang="en-US" kern="0" dirty="0">
              <a:latin typeface="+mj-lt"/>
            </a:endParaRPr>
          </a:p>
          <a:p>
            <a:endParaRPr lang="en-US" kern="0" dirty="0" smtClean="0">
              <a:latin typeface="+mj-lt"/>
            </a:endParaRPr>
          </a:p>
        </p:txBody>
      </p:sp>
      <p:pic>
        <p:nvPicPr>
          <p:cNvPr id="1030" name="Picture 6" descr="http://www.aviationphotocompany.com/img/s8/v85/p175277699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0350" y="1081950"/>
            <a:ext cx="2220468" cy="217692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http://www.spaceflightnowstore.com/ww/catalog/images/gemini8patc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404067"/>
            <a:ext cx="2514600" cy="25146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4" name="Picture 10" descr="http://airandspace.si.edu/explore-and-learn/topics/apollo/PATCHES/Apollo13patc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4678" y="3962400"/>
            <a:ext cx="2411811" cy="2367960"/>
          </a:xfrm>
          <a:prstGeom prst="ellipse">
            <a:avLst/>
          </a:prstGeom>
          <a:ln>
            <a:noFill/>
          </a:ln>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30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50"/>
                                        <p:tgtEl>
                                          <p:spTgt spid="7">
                                            <p:txEl>
                                              <p:pRg st="0" end="0"/>
                                            </p:txEl>
                                          </p:spTgt>
                                        </p:tgtEl>
                                      </p:cBhvr>
                                    </p:animEffect>
                                    <p:anim calcmode="lin" valueType="num">
                                      <p:cBhvr>
                                        <p:cTn id="8" dur="25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25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250"/>
                                        <p:tgtEl>
                                          <p:spTgt spid="7">
                                            <p:txEl>
                                              <p:pRg st="1" end="1"/>
                                            </p:txEl>
                                          </p:spTgt>
                                        </p:tgtEl>
                                      </p:cBhvr>
                                    </p:animEffect>
                                    <p:anim calcmode="lin" valueType="num">
                                      <p:cBhvr>
                                        <p:cTn id="15" dur="25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25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250"/>
                                        <p:tgtEl>
                                          <p:spTgt spid="7">
                                            <p:txEl>
                                              <p:pRg st="2" end="2"/>
                                            </p:txEl>
                                          </p:spTgt>
                                        </p:tgtEl>
                                      </p:cBhvr>
                                    </p:animEffect>
                                    <p:anim calcmode="lin" valueType="num">
                                      <p:cBhvr>
                                        <p:cTn id="22" dur="25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25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32" fill="hold" nodeType="clickEffect">
                                  <p:stCondLst>
                                    <p:cond delay="0"/>
                                  </p:stCondLst>
                                  <p:childTnLst>
                                    <p:set>
                                      <p:cBhvr>
                                        <p:cTn id="27" dur="1" fill="hold">
                                          <p:stCondLst>
                                            <p:cond delay="0"/>
                                          </p:stCondLst>
                                        </p:cTn>
                                        <p:tgtEl>
                                          <p:spTgt spid="1030"/>
                                        </p:tgtEl>
                                        <p:attrNameLst>
                                          <p:attrName>style.visibility</p:attrName>
                                        </p:attrNameLst>
                                      </p:cBhvr>
                                      <p:to>
                                        <p:strVal val="visible"/>
                                      </p:to>
                                    </p:set>
                                    <p:animEffect transition="in" filter="circle(out)">
                                      <p:cBhvr>
                                        <p:cTn id="28" dur="1000"/>
                                        <p:tgtEl>
                                          <p:spTgt spid="103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32" fill="hold" nodeType="clickEffect">
                                  <p:stCondLst>
                                    <p:cond delay="0"/>
                                  </p:stCondLst>
                                  <p:childTnLst>
                                    <p:set>
                                      <p:cBhvr>
                                        <p:cTn id="32" dur="1" fill="hold">
                                          <p:stCondLst>
                                            <p:cond delay="0"/>
                                          </p:stCondLst>
                                        </p:cTn>
                                        <p:tgtEl>
                                          <p:spTgt spid="1032"/>
                                        </p:tgtEl>
                                        <p:attrNameLst>
                                          <p:attrName>style.visibility</p:attrName>
                                        </p:attrNameLst>
                                      </p:cBhvr>
                                      <p:to>
                                        <p:strVal val="visible"/>
                                      </p:to>
                                    </p:set>
                                    <p:animEffect transition="in" filter="circle(out)">
                                      <p:cBhvr>
                                        <p:cTn id="33" dur="1000"/>
                                        <p:tgtEl>
                                          <p:spTgt spid="1032"/>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32" fill="hold" nodeType="clickEffect">
                                  <p:stCondLst>
                                    <p:cond delay="0"/>
                                  </p:stCondLst>
                                  <p:childTnLst>
                                    <p:set>
                                      <p:cBhvr>
                                        <p:cTn id="37" dur="1" fill="hold">
                                          <p:stCondLst>
                                            <p:cond delay="0"/>
                                          </p:stCondLst>
                                        </p:cTn>
                                        <p:tgtEl>
                                          <p:spTgt spid="1034"/>
                                        </p:tgtEl>
                                        <p:attrNameLst>
                                          <p:attrName>style.visibility</p:attrName>
                                        </p:attrNameLst>
                                      </p:cBhvr>
                                      <p:to>
                                        <p:strVal val="visible"/>
                                      </p:to>
                                    </p:set>
                                    <p:animEffect transition="in" filter="circle(out)">
                                      <p:cBhvr>
                                        <p:cTn id="38" dur="10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files.myopera.com/marianrene/blog/gag00024467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98011" y="533400"/>
            <a:ext cx="2406393" cy="3639670"/>
          </a:xfrm>
          <a:prstGeom prst="rect">
            <a:avLst/>
          </a:prstGeom>
          <a:noFill/>
          <a:scene3d>
            <a:camera prst="perspectiveHeroicExtremeLeftFacing"/>
            <a:lightRig rig="threePt" dir="t"/>
          </a:scene3d>
          <a:extLst>
            <a:ext uri="{909E8E84-426E-40DD-AFC4-6F175D3DCCD1}">
              <a14:hiddenFill xmlns:a14="http://schemas.microsoft.com/office/drawing/2010/main">
                <a:solidFill>
                  <a:srgbClr val="FFFFFF"/>
                </a:solidFill>
              </a14:hiddenFill>
            </a:ext>
          </a:extLst>
        </p:spPr>
      </p:pic>
      <p:pic>
        <p:nvPicPr>
          <p:cNvPr id="3078" name="Picture 6" descr="http://postfiles10.naver.net/20090907_57/rhy11111_1252316544266541D9_jpg/525_rhy11111.jpg?type=w2"/>
          <p:cNvPicPr>
            <a:picLocks noChangeAspect="1" noChangeArrowheads="1"/>
          </p:cNvPicPr>
          <p:nvPr/>
        </p:nvPicPr>
        <p:blipFill rotWithShape="1">
          <a:blip r:embed="rId3">
            <a:extLst>
              <a:ext uri="{28A0092B-C50C-407E-A947-70E740481C1C}">
                <a14:useLocalDpi xmlns:a14="http://schemas.microsoft.com/office/drawing/2010/main" val="0"/>
              </a:ext>
            </a:extLst>
          </a:blip>
          <a:srcRect l="32813" r="34374"/>
          <a:stretch/>
        </p:blipFill>
        <p:spPr bwMode="auto">
          <a:xfrm>
            <a:off x="5637942" y="2057400"/>
            <a:ext cx="1822180" cy="312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Rectangle 2"/>
          <p:cNvSpPr txBox="1">
            <a:spLocks noChangeArrowheads="1"/>
          </p:cNvSpPr>
          <p:nvPr/>
        </p:nvSpPr>
        <p:spPr>
          <a:xfrm>
            <a:off x="733887" y="381000"/>
            <a:ext cx="6200313" cy="685800"/>
          </a:xfrm>
          <a:prstGeom prst="rect">
            <a:avLst/>
          </a:prstGeom>
        </p:spPr>
        <p:txBody>
          <a:bodyPr/>
          <a:lstStyle>
            <a:lvl1pPr algn="ctr" rtl="0" eaLnBrk="1" fontAlgn="base" hangingPunct="1">
              <a:spcBef>
                <a:spcPct val="0"/>
              </a:spcBef>
              <a:spcAft>
                <a:spcPct val="0"/>
              </a:spcAft>
              <a:defRPr sz="3600" b="1">
                <a:solidFill>
                  <a:schemeClr val="tx1"/>
                </a:solidFill>
                <a:latin typeface="+mj-lt"/>
                <a:ea typeface="MS PGothic" pitchFamily="34" charset="-128"/>
                <a:cs typeface="+mj-cs"/>
              </a:defRPr>
            </a:lvl1pPr>
            <a:lvl2pPr algn="ctr" rtl="0" eaLnBrk="1" fontAlgn="base" hangingPunct="1">
              <a:spcBef>
                <a:spcPct val="0"/>
              </a:spcBef>
              <a:spcAft>
                <a:spcPct val="0"/>
              </a:spcAft>
              <a:defRPr sz="3600" b="1">
                <a:solidFill>
                  <a:schemeClr val="tx1"/>
                </a:solidFill>
                <a:latin typeface="Calibri" pitchFamily="34" charset="0"/>
                <a:ea typeface="MS PGothic" pitchFamily="34" charset="-128"/>
              </a:defRPr>
            </a:lvl2pPr>
            <a:lvl3pPr algn="ctr" rtl="0" eaLnBrk="1" fontAlgn="base" hangingPunct="1">
              <a:spcBef>
                <a:spcPct val="0"/>
              </a:spcBef>
              <a:spcAft>
                <a:spcPct val="0"/>
              </a:spcAft>
              <a:defRPr sz="3600" b="1">
                <a:solidFill>
                  <a:schemeClr val="tx1"/>
                </a:solidFill>
                <a:latin typeface="Calibri" pitchFamily="34" charset="0"/>
                <a:ea typeface="MS PGothic" pitchFamily="34" charset="-128"/>
              </a:defRPr>
            </a:lvl3pPr>
            <a:lvl4pPr algn="ctr" rtl="0" eaLnBrk="1" fontAlgn="base" hangingPunct="1">
              <a:spcBef>
                <a:spcPct val="0"/>
              </a:spcBef>
              <a:spcAft>
                <a:spcPct val="0"/>
              </a:spcAft>
              <a:defRPr sz="3600" b="1">
                <a:solidFill>
                  <a:schemeClr val="tx1"/>
                </a:solidFill>
                <a:latin typeface="Calibri" pitchFamily="34" charset="0"/>
                <a:ea typeface="MS PGothic" pitchFamily="34" charset="-128"/>
              </a:defRPr>
            </a:lvl4pPr>
            <a:lvl5pPr algn="ctr" rtl="0" eaLnBrk="1" fontAlgn="base" hangingPunct="1">
              <a:spcBef>
                <a:spcPct val="0"/>
              </a:spcBef>
              <a:spcAft>
                <a:spcPct val="0"/>
              </a:spcAft>
              <a:defRPr sz="3600" b="1">
                <a:solidFill>
                  <a:schemeClr val="tx1"/>
                </a:solidFill>
                <a:latin typeface="Calibri" pitchFamily="34" charset="0"/>
                <a:ea typeface="MS PGothic" pitchFamily="34" charset="-128"/>
              </a:defRPr>
            </a:lvl5pPr>
            <a:lvl6pPr marL="457200" algn="ctr" rtl="0" eaLnBrk="1" fontAlgn="base" hangingPunct="1">
              <a:spcBef>
                <a:spcPct val="0"/>
              </a:spcBef>
              <a:spcAft>
                <a:spcPct val="0"/>
              </a:spcAft>
              <a:defRPr sz="3600" b="1">
                <a:solidFill>
                  <a:schemeClr val="tx1"/>
                </a:solidFill>
                <a:latin typeface="Times New Roman" pitchFamily="18" charset="0"/>
              </a:defRPr>
            </a:lvl6pPr>
            <a:lvl7pPr marL="914400" algn="ctr" rtl="0" eaLnBrk="1" fontAlgn="base" hangingPunct="1">
              <a:spcBef>
                <a:spcPct val="0"/>
              </a:spcBef>
              <a:spcAft>
                <a:spcPct val="0"/>
              </a:spcAft>
              <a:defRPr sz="3600" b="1">
                <a:solidFill>
                  <a:schemeClr val="tx1"/>
                </a:solidFill>
                <a:latin typeface="Times New Roman" pitchFamily="18" charset="0"/>
              </a:defRPr>
            </a:lvl7pPr>
            <a:lvl8pPr marL="1371600" algn="ctr" rtl="0" eaLnBrk="1" fontAlgn="base" hangingPunct="1">
              <a:spcBef>
                <a:spcPct val="0"/>
              </a:spcBef>
              <a:spcAft>
                <a:spcPct val="0"/>
              </a:spcAft>
              <a:defRPr sz="3600" b="1">
                <a:solidFill>
                  <a:schemeClr val="tx1"/>
                </a:solidFill>
                <a:latin typeface="Times New Roman" pitchFamily="18" charset="0"/>
              </a:defRPr>
            </a:lvl8pPr>
            <a:lvl9pPr marL="1828800" algn="ctr" rtl="0" eaLnBrk="1" fontAlgn="base" hangingPunct="1">
              <a:spcBef>
                <a:spcPct val="0"/>
              </a:spcBef>
              <a:spcAft>
                <a:spcPct val="0"/>
              </a:spcAft>
              <a:defRPr sz="3600" b="1">
                <a:solidFill>
                  <a:schemeClr val="tx1"/>
                </a:solidFill>
                <a:latin typeface="Times New Roman" pitchFamily="18" charset="0"/>
              </a:defRPr>
            </a:lvl9pPr>
          </a:lstStyle>
          <a:p>
            <a:r>
              <a:rPr lang="en-US" kern="0" dirty="0" smtClean="0">
                <a:latin typeface="Arial" charset="0"/>
              </a:rPr>
              <a:t>Firsts: Human Exploration</a:t>
            </a:r>
            <a:endParaRPr lang="en-US" kern="0" dirty="0" smtClean="0"/>
          </a:p>
        </p:txBody>
      </p:sp>
      <p:sp>
        <p:nvSpPr>
          <p:cNvPr id="3" name="TextBox 2"/>
          <p:cNvSpPr txBox="1"/>
          <p:nvPr/>
        </p:nvSpPr>
        <p:spPr>
          <a:xfrm>
            <a:off x="733887" y="1143000"/>
            <a:ext cx="4447713" cy="369332"/>
          </a:xfrm>
          <a:prstGeom prst="rect">
            <a:avLst/>
          </a:prstGeom>
          <a:noFill/>
        </p:spPr>
        <p:txBody>
          <a:bodyPr wrap="square" rtlCol="0">
            <a:spAutoFit/>
          </a:bodyPr>
          <a:lstStyle/>
          <a:p>
            <a:endParaRPr lang="en-US" dirty="0"/>
          </a:p>
        </p:txBody>
      </p:sp>
      <p:sp>
        <p:nvSpPr>
          <p:cNvPr id="5" name="Rectangle 3"/>
          <p:cNvSpPr txBox="1">
            <a:spLocks noChangeArrowheads="1"/>
          </p:cNvSpPr>
          <p:nvPr/>
        </p:nvSpPr>
        <p:spPr>
          <a:xfrm>
            <a:off x="457200" y="1066800"/>
            <a:ext cx="5105400" cy="4800600"/>
          </a:xfrm>
          <a:prstGeom prst="rect">
            <a:avLst/>
          </a:prstGeom>
        </p:spPr>
        <p:txBody>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S PGothic" pitchFamily="34" charset="-128"/>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Arial" charset="0"/>
                <a:ea typeface="MS PGothic" pitchFamily="34" charset="-128"/>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Arial" charset="0"/>
                <a:ea typeface="MS PGothic" pitchFamily="34" charset="-128"/>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Arial" charset="0"/>
                <a:ea typeface="MS PGothic" pitchFamily="34" charset="-128"/>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ea typeface="MS PGothic" pitchFamily="34" charset="-128"/>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9pPr>
          </a:lstStyle>
          <a:p>
            <a:r>
              <a:rPr lang="en-US" kern="0" dirty="0" smtClean="0">
                <a:latin typeface="+mj-lt"/>
              </a:rPr>
              <a:t>1</a:t>
            </a:r>
            <a:r>
              <a:rPr lang="en-US" kern="0" baseline="30000" dirty="0" smtClean="0">
                <a:latin typeface="+mj-lt"/>
              </a:rPr>
              <a:t>st</a:t>
            </a:r>
            <a:r>
              <a:rPr lang="en-US" kern="0" dirty="0" smtClean="0">
                <a:latin typeface="+mj-lt"/>
              </a:rPr>
              <a:t> human in space: Yuri Gagarin, April 12, 1961</a:t>
            </a:r>
          </a:p>
          <a:p>
            <a:r>
              <a:rPr lang="en-US" kern="0" dirty="0" smtClean="0">
                <a:latin typeface="+mj-lt"/>
              </a:rPr>
              <a:t>1</a:t>
            </a:r>
            <a:r>
              <a:rPr lang="en-US" kern="0" baseline="30000" dirty="0" smtClean="0">
                <a:latin typeface="+mj-lt"/>
              </a:rPr>
              <a:t>st</a:t>
            </a:r>
            <a:r>
              <a:rPr lang="en-US" kern="0" dirty="0" smtClean="0">
                <a:latin typeface="+mj-lt"/>
              </a:rPr>
              <a:t> American in space: Alan Shepard, May 5, 1961 </a:t>
            </a:r>
            <a:r>
              <a:rPr lang="en-US" sz="1200" kern="0" dirty="0" smtClean="0">
                <a:latin typeface="+mj-lt"/>
              </a:rPr>
              <a:t>(</a:t>
            </a:r>
            <a:r>
              <a:rPr lang="en-US" sz="1200" dirty="0">
                <a:hlinkClick r:id="rId4"/>
              </a:rPr>
              <a:t>http://www.nasa.gov/externalflash/shepard50</a:t>
            </a:r>
            <a:r>
              <a:rPr lang="en-US" sz="1200" dirty="0" smtClean="0">
                <a:hlinkClick r:id="rId4"/>
              </a:rPr>
              <a:t>/</a:t>
            </a:r>
            <a:r>
              <a:rPr lang="en-US" sz="1200" dirty="0" smtClean="0"/>
              <a:t>)</a:t>
            </a:r>
            <a:endParaRPr lang="en-US" sz="1200" kern="0" dirty="0" smtClean="0">
              <a:latin typeface="+mj-lt"/>
            </a:endParaRPr>
          </a:p>
          <a:p>
            <a:r>
              <a:rPr lang="en-US" kern="0" dirty="0" smtClean="0">
                <a:latin typeface="+mj-lt"/>
              </a:rPr>
              <a:t>1</a:t>
            </a:r>
            <a:r>
              <a:rPr lang="en-US" kern="0" baseline="30000" dirty="0" smtClean="0">
                <a:latin typeface="+mj-lt"/>
              </a:rPr>
              <a:t>st</a:t>
            </a:r>
            <a:r>
              <a:rPr lang="en-US" kern="0" dirty="0" smtClean="0">
                <a:latin typeface="+mj-lt"/>
              </a:rPr>
              <a:t> woman in space: </a:t>
            </a:r>
            <a:r>
              <a:rPr lang="en-US" kern="0" dirty="0" err="1" smtClean="0">
                <a:latin typeface="+mj-lt"/>
              </a:rPr>
              <a:t>Valentina</a:t>
            </a:r>
            <a:r>
              <a:rPr lang="en-US" kern="0" dirty="0" smtClean="0">
                <a:latin typeface="+mj-lt"/>
              </a:rPr>
              <a:t> Tereshkova, June 16, 1963</a:t>
            </a:r>
          </a:p>
          <a:p>
            <a:r>
              <a:rPr lang="en-US" kern="0" dirty="0" smtClean="0">
                <a:latin typeface="+mj-lt"/>
              </a:rPr>
              <a:t>1</a:t>
            </a:r>
            <a:r>
              <a:rPr lang="en-US" kern="0" baseline="30000" dirty="0" smtClean="0">
                <a:latin typeface="+mj-lt"/>
              </a:rPr>
              <a:t>st</a:t>
            </a:r>
            <a:r>
              <a:rPr lang="en-US" kern="0" dirty="0" smtClean="0">
                <a:latin typeface="+mj-lt"/>
              </a:rPr>
              <a:t> American woman in space:      </a:t>
            </a:r>
            <a:r>
              <a:rPr lang="en-US" kern="0" dirty="0" smtClean="0"/>
              <a:t>Sally </a:t>
            </a:r>
            <a:r>
              <a:rPr lang="en-US" kern="0" dirty="0"/>
              <a:t>Ride, </a:t>
            </a:r>
            <a:r>
              <a:rPr lang="en-US" kern="0" dirty="0" smtClean="0"/>
              <a:t>June 18, 1983</a:t>
            </a:r>
            <a:endParaRPr lang="en-US" kern="0" dirty="0" smtClean="0">
              <a:latin typeface="+mj-lt"/>
            </a:endParaRPr>
          </a:p>
        </p:txBody>
      </p:sp>
      <p:pic>
        <p:nvPicPr>
          <p:cNvPr id="3080" name="Picture 8" descr="http://25.media.tumblr.com/tumblr_lls42zgTZA1qetaklo1_5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648200"/>
            <a:ext cx="3102429" cy="196356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3082" name="Picture 10" descr="http://www.washingtonpost.com/rf/image_606w/2010-2019/WashingtonPost/2012/07/23/Interactivity/Images/AP840107010.jpg?uuid=uTXj8tUTEeGCnY7t2eOsl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4501121"/>
            <a:ext cx="2967632" cy="211064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6581689" y="2667000"/>
            <a:ext cx="2125435" cy="3845561"/>
            <a:chOff x="6581689" y="2667000"/>
            <a:chExt cx="2125435" cy="3845561"/>
          </a:xfrm>
        </p:grpSpPr>
        <p:pic>
          <p:nvPicPr>
            <p:cNvPr id="3084" name="Picture 12" descr="http://www.simviation.com/yabbuploads/Freedom7V3a.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337" t="12716" r="29704" b="27619"/>
            <a:stretch/>
          </p:blipFill>
          <p:spPr bwMode="auto">
            <a:xfrm>
              <a:off x="6581689" y="4725629"/>
              <a:ext cx="2125435" cy="17869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6689510" y="2667000"/>
              <a:ext cx="1844890" cy="3733800"/>
              <a:chOff x="6689510" y="2667000"/>
              <a:chExt cx="1844890" cy="3733800"/>
            </a:xfrm>
          </p:grpSpPr>
          <p:sp>
            <p:nvSpPr>
              <p:cNvPr id="4" name="Right Triangle 3"/>
              <p:cNvSpPr/>
              <p:nvPr/>
            </p:nvSpPr>
            <p:spPr bwMode="auto">
              <a:xfrm>
                <a:off x="6689510" y="2667000"/>
                <a:ext cx="1844890" cy="2202756"/>
              </a:xfrm>
              <a:prstGeom prst="rtTriangle">
                <a:avLst/>
              </a:prstGeom>
              <a:noFill/>
              <a:ln w="2857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6689510" y="4869756"/>
                <a:ext cx="1844890" cy="1531044"/>
              </a:xfrm>
              <a:prstGeom prst="rect">
                <a:avLst/>
              </a:prstGeom>
              <a:noFill/>
              <a:ln w="2857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Arial" charset="0"/>
                </a:endParaRPr>
              </a:p>
            </p:txBody>
          </p:sp>
        </p:grpSp>
      </p:grpSp>
    </p:spTree>
    <p:extLst>
      <p:ext uri="{BB962C8B-B14F-4D97-AF65-F5344CB8AC3E}">
        <p14:creationId xmlns:p14="http://schemas.microsoft.com/office/powerpoint/2010/main" val="2007235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wipe(down)">
                                      <p:cBhvr>
                                        <p:cTn id="13" dur="500"/>
                                        <p:tgtEl>
                                          <p:spTgt spid="307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078"/>
                                        </p:tgtEl>
                                        <p:attrNameLst>
                                          <p:attrName>style.visibility</p:attrName>
                                        </p:attrNameLst>
                                      </p:cBhvr>
                                      <p:to>
                                        <p:strVal val="visible"/>
                                      </p:to>
                                    </p:set>
                                    <p:animEffect transition="in" filter="wipe(down)">
                                      <p:cBhvr>
                                        <p:cTn id="24" dur="500"/>
                                        <p:tgtEl>
                                          <p:spTgt spid="307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 calcmode="lin" valueType="num">
                                      <p:cBhvr additive="base">
                                        <p:cTn id="3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080"/>
                                        </p:tgtEl>
                                        <p:attrNameLst>
                                          <p:attrName>style.visibility</p:attrName>
                                        </p:attrNameLst>
                                      </p:cBhvr>
                                      <p:to>
                                        <p:strVal val="visible"/>
                                      </p:to>
                                    </p:set>
                                    <p:animEffect transition="in" filter="wipe(down)">
                                      <p:cBhvr>
                                        <p:cTn id="40" dur="500"/>
                                        <p:tgtEl>
                                          <p:spTgt spid="308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5">
                                            <p:txEl>
                                              <p:pRg st="3" end="3"/>
                                            </p:txEl>
                                          </p:spTgt>
                                        </p:tgtEl>
                                        <p:attrNameLst>
                                          <p:attrName>style.visibility</p:attrName>
                                        </p:attrNameLst>
                                      </p:cBhvr>
                                      <p:to>
                                        <p:strVal val="visible"/>
                                      </p:to>
                                    </p:set>
                                    <p:anim calcmode="lin" valueType="num">
                                      <p:cBhvr additive="base">
                                        <p:cTn id="4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3082"/>
                                        </p:tgtEl>
                                        <p:attrNameLst>
                                          <p:attrName>style.visibility</p:attrName>
                                        </p:attrNameLst>
                                      </p:cBhvr>
                                      <p:to>
                                        <p:strVal val="visible"/>
                                      </p:to>
                                    </p:set>
                                    <p:animEffect transition="in" filter="wipe(down)">
                                      <p:cBhvr>
                                        <p:cTn id="51" dur="500"/>
                                        <p:tgtEl>
                                          <p:spTgt spid="3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4.bp.blogspot.com/-3nezxmp_dSc/TWLkG6TVmlI/AAAAAAAAACA/x388K0gPd-U/s1600/Apollo11_Astronau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9635" y="609600"/>
            <a:ext cx="3286125" cy="26289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2"/>
          <p:cNvSpPr txBox="1">
            <a:spLocks noChangeArrowheads="1"/>
          </p:cNvSpPr>
          <p:nvPr/>
        </p:nvSpPr>
        <p:spPr>
          <a:xfrm>
            <a:off x="733887" y="381000"/>
            <a:ext cx="7772400" cy="685800"/>
          </a:xfrm>
          <a:prstGeom prst="rect">
            <a:avLst/>
          </a:prstGeom>
        </p:spPr>
        <p:txBody>
          <a:bodyPr/>
          <a:lstStyle>
            <a:lvl1pPr algn="ctr" rtl="0" eaLnBrk="1" fontAlgn="base" hangingPunct="1">
              <a:spcBef>
                <a:spcPct val="0"/>
              </a:spcBef>
              <a:spcAft>
                <a:spcPct val="0"/>
              </a:spcAft>
              <a:defRPr sz="3600" b="1">
                <a:solidFill>
                  <a:schemeClr val="tx1"/>
                </a:solidFill>
                <a:latin typeface="+mj-lt"/>
                <a:ea typeface="MS PGothic" pitchFamily="34" charset="-128"/>
                <a:cs typeface="+mj-cs"/>
              </a:defRPr>
            </a:lvl1pPr>
            <a:lvl2pPr algn="ctr" rtl="0" eaLnBrk="1" fontAlgn="base" hangingPunct="1">
              <a:spcBef>
                <a:spcPct val="0"/>
              </a:spcBef>
              <a:spcAft>
                <a:spcPct val="0"/>
              </a:spcAft>
              <a:defRPr sz="3600" b="1">
                <a:solidFill>
                  <a:schemeClr val="tx1"/>
                </a:solidFill>
                <a:latin typeface="Calibri" pitchFamily="34" charset="0"/>
                <a:ea typeface="MS PGothic" pitchFamily="34" charset="-128"/>
              </a:defRPr>
            </a:lvl2pPr>
            <a:lvl3pPr algn="ctr" rtl="0" eaLnBrk="1" fontAlgn="base" hangingPunct="1">
              <a:spcBef>
                <a:spcPct val="0"/>
              </a:spcBef>
              <a:spcAft>
                <a:spcPct val="0"/>
              </a:spcAft>
              <a:defRPr sz="3600" b="1">
                <a:solidFill>
                  <a:schemeClr val="tx1"/>
                </a:solidFill>
                <a:latin typeface="Calibri" pitchFamily="34" charset="0"/>
                <a:ea typeface="MS PGothic" pitchFamily="34" charset="-128"/>
              </a:defRPr>
            </a:lvl3pPr>
            <a:lvl4pPr algn="ctr" rtl="0" eaLnBrk="1" fontAlgn="base" hangingPunct="1">
              <a:spcBef>
                <a:spcPct val="0"/>
              </a:spcBef>
              <a:spcAft>
                <a:spcPct val="0"/>
              </a:spcAft>
              <a:defRPr sz="3600" b="1">
                <a:solidFill>
                  <a:schemeClr val="tx1"/>
                </a:solidFill>
                <a:latin typeface="Calibri" pitchFamily="34" charset="0"/>
                <a:ea typeface="MS PGothic" pitchFamily="34" charset="-128"/>
              </a:defRPr>
            </a:lvl4pPr>
            <a:lvl5pPr algn="ctr" rtl="0" eaLnBrk="1" fontAlgn="base" hangingPunct="1">
              <a:spcBef>
                <a:spcPct val="0"/>
              </a:spcBef>
              <a:spcAft>
                <a:spcPct val="0"/>
              </a:spcAft>
              <a:defRPr sz="3600" b="1">
                <a:solidFill>
                  <a:schemeClr val="tx1"/>
                </a:solidFill>
                <a:latin typeface="Calibri" pitchFamily="34" charset="0"/>
                <a:ea typeface="MS PGothic" pitchFamily="34" charset="-128"/>
              </a:defRPr>
            </a:lvl5pPr>
            <a:lvl6pPr marL="457200" algn="ctr" rtl="0" eaLnBrk="1" fontAlgn="base" hangingPunct="1">
              <a:spcBef>
                <a:spcPct val="0"/>
              </a:spcBef>
              <a:spcAft>
                <a:spcPct val="0"/>
              </a:spcAft>
              <a:defRPr sz="3600" b="1">
                <a:solidFill>
                  <a:schemeClr val="tx1"/>
                </a:solidFill>
                <a:latin typeface="Times New Roman" pitchFamily="18" charset="0"/>
              </a:defRPr>
            </a:lvl6pPr>
            <a:lvl7pPr marL="914400" algn="ctr" rtl="0" eaLnBrk="1" fontAlgn="base" hangingPunct="1">
              <a:spcBef>
                <a:spcPct val="0"/>
              </a:spcBef>
              <a:spcAft>
                <a:spcPct val="0"/>
              </a:spcAft>
              <a:defRPr sz="3600" b="1">
                <a:solidFill>
                  <a:schemeClr val="tx1"/>
                </a:solidFill>
                <a:latin typeface="Times New Roman" pitchFamily="18" charset="0"/>
              </a:defRPr>
            </a:lvl7pPr>
            <a:lvl8pPr marL="1371600" algn="ctr" rtl="0" eaLnBrk="1" fontAlgn="base" hangingPunct="1">
              <a:spcBef>
                <a:spcPct val="0"/>
              </a:spcBef>
              <a:spcAft>
                <a:spcPct val="0"/>
              </a:spcAft>
              <a:defRPr sz="3600" b="1">
                <a:solidFill>
                  <a:schemeClr val="tx1"/>
                </a:solidFill>
                <a:latin typeface="Times New Roman" pitchFamily="18" charset="0"/>
              </a:defRPr>
            </a:lvl8pPr>
            <a:lvl9pPr marL="1828800" algn="ctr" rtl="0" eaLnBrk="1" fontAlgn="base" hangingPunct="1">
              <a:spcBef>
                <a:spcPct val="0"/>
              </a:spcBef>
              <a:spcAft>
                <a:spcPct val="0"/>
              </a:spcAft>
              <a:defRPr sz="3600" b="1">
                <a:solidFill>
                  <a:schemeClr val="tx1"/>
                </a:solidFill>
                <a:latin typeface="Times New Roman" pitchFamily="18" charset="0"/>
              </a:defRPr>
            </a:lvl9pPr>
          </a:lstStyle>
          <a:p>
            <a:r>
              <a:rPr lang="en-US" kern="0" dirty="0" smtClean="0">
                <a:latin typeface="Arial" charset="0"/>
              </a:rPr>
              <a:t>Apollo Program</a:t>
            </a:r>
            <a:endParaRPr lang="en-US" kern="0" dirty="0" smtClean="0"/>
          </a:p>
        </p:txBody>
      </p:sp>
      <p:sp>
        <p:nvSpPr>
          <p:cNvPr id="3" name="TextBox 2"/>
          <p:cNvSpPr txBox="1"/>
          <p:nvPr/>
        </p:nvSpPr>
        <p:spPr>
          <a:xfrm>
            <a:off x="733887" y="1143000"/>
            <a:ext cx="4447713" cy="369332"/>
          </a:xfrm>
          <a:prstGeom prst="rect">
            <a:avLst/>
          </a:prstGeom>
          <a:noFill/>
        </p:spPr>
        <p:txBody>
          <a:bodyPr wrap="square" rtlCol="0">
            <a:spAutoFit/>
          </a:bodyPr>
          <a:lstStyle/>
          <a:p>
            <a:endParaRPr lang="en-US" dirty="0"/>
          </a:p>
        </p:txBody>
      </p:sp>
      <p:sp>
        <p:nvSpPr>
          <p:cNvPr id="5" name="Rectangle 3"/>
          <p:cNvSpPr txBox="1">
            <a:spLocks noChangeArrowheads="1"/>
          </p:cNvSpPr>
          <p:nvPr/>
        </p:nvSpPr>
        <p:spPr>
          <a:xfrm>
            <a:off x="304799" y="990601"/>
            <a:ext cx="5404835" cy="5453742"/>
          </a:xfrm>
          <a:prstGeom prst="rect">
            <a:avLst/>
          </a:prstGeom>
        </p:spPr>
        <p:txBody>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S PGothic" pitchFamily="34" charset="-128"/>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Arial" charset="0"/>
                <a:ea typeface="MS PGothic" pitchFamily="34" charset="-128"/>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Arial" charset="0"/>
                <a:ea typeface="MS PGothic" pitchFamily="34" charset="-128"/>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Arial" charset="0"/>
                <a:ea typeface="MS PGothic" pitchFamily="34" charset="-128"/>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ea typeface="MS PGothic" pitchFamily="34" charset="-128"/>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9pPr>
          </a:lstStyle>
          <a:p>
            <a:r>
              <a:rPr lang="en-US" kern="0" dirty="0" smtClean="0">
                <a:latin typeface="+mj-lt"/>
              </a:rPr>
              <a:t>Apollo 11 was the first manned-lunar landing</a:t>
            </a:r>
          </a:p>
          <a:p>
            <a:r>
              <a:rPr lang="en-US" kern="0" dirty="0" smtClean="0">
                <a:latin typeface="+mj-lt"/>
              </a:rPr>
              <a:t>Landing: July 20, 1969</a:t>
            </a:r>
          </a:p>
          <a:p>
            <a:r>
              <a:rPr lang="en-US" kern="0" dirty="0" smtClean="0">
                <a:latin typeface="+mj-lt"/>
              </a:rPr>
              <a:t>Neil Armstrong, Buzz </a:t>
            </a:r>
            <a:r>
              <a:rPr lang="en-US" kern="0" dirty="0" err="1" smtClean="0">
                <a:latin typeface="+mj-lt"/>
              </a:rPr>
              <a:t>Aldrin</a:t>
            </a:r>
            <a:r>
              <a:rPr lang="en-US" kern="0" dirty="0" smtClean="0">
                <a:latin typeface="+mj-lt"/>
              </a:rPr>
              <a:t>, Michael Collins</a:t>
            </a:r>
          </a:p>
          <a:p>
            <a:r>
              <a:rPr lang="en-US" kern="0" dirty="0" smtClean="0">
                <a:latin typeface="+mj-lt"/>
              </a:rPr>
              <a:t>Saturn V Rocket: 36 stories tall</a:t>
            </a:r>
          </a:p>
          <a:p>
            <a:r>
              <a:rPr lang="en-US" kern="0" dirty="0" smtClean="0">
                <a:latin typeface="+mj-lt"/>
              </a:rPr>
              <a:t>How many men walked on the Moon?</a:t>
            </a:r>
          </a:p>
          <a:p>
            <a:r>
              <a:rPr lang="en-US" kern="0" dirty="0" smtClean="0">
                <a:latin typeface="+mj-lt"/>
              </a:rPr>
              <a:t>12!  One geologist (Harrison “Jack” Schmitt)</a:t>
            </a:r>
          </a:p>
          <a:p>
            <a:r>
              <a:rPr lang="en-US" kern="0" dirty="0" smtClean="0">
                <a:latin typeface="+mj-lt"/>
              </a:rPr>
              <a:t>How much moon rock?</a:t>
            </a:r>
          </a:p>
          <a:p>
            <a:r>
              <a:rPr lang="en-US" kern="0" dirty="0" smtClean="0">
                <a:latin typeface="+mj-lt"/>
              </a:rPr>
              <a:t>842 pounds!</a:t>
            </a:r>
            <a:endParaRPr lang="en-US" sz="1000" kern="0" dirty="0" smtClean="0">
              <a:latin typeface="+mj-lt"/>
            </a:endParaRPr>
          </a:p>
        </p:txBody>
      </p:sp>
      <p:pic>
        <p:nvPicPr>
          <p:cNvPr id="8196" name="Picture 4" descr="http://2.bp.blogspot.com/-r63oxHejIfw/T3QO2AhLBcI/AAAAAAAAe1E/dpAHID_Kv1g/s1600/nasa-apollo-f1-engin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0775" y="3333160"/>
            <a:ext cx="3620568" cy="2864775"/>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s://farm9.staticflickr.com/8296/7936192250_91b25b0e05.jpg"/>
          <p:cNvPicPr>
            <a:picLocks noChangeAspect="1" noChangeArrowheads="1"/>
          </p:cNvPicPr>
          <p:nvPr/>
        </p:nvPicPr>
        <p:blipFill rotWithShape="1">
          <a:blip r:embed="rId4">
            <a:extLst>
              <a:ext uri="{28A0092B-C50C-407E-A947-70E740481C1C}">
                <a14:useLocalDpi xmlns:a14="http://schemas.microsoft.com/office/drawing/2010/main" val="0"/>
              </a:ext>
            </a:extLst>
          </a:blip>
          <a:srcRect t="9193" r="32530" b="5313"/>
          <a:stretch/>
        </p:blipFill>
        <p:spPr bwMode="auto">
          <a:xfrm>
            <a:off x="3668966" y="4572000"/>
            <a:ext cx="1902241" cy="2024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18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 calcmode="lin" valueType="num">
                                      <p:cBhvr>
                                        <p:cTn id="20"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23" dur="10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 calcmode="lin" valueType="num">
                                      <p:cBhvr>
                                        <p:cTn id="28"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9"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30"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31" dur="1000"/>
                                        <p:tgtEl>
                                          <p:spTgt spid="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 calcmode="lin" valueType="num">
                                      <p:cBhvr>
                                        <p:cTn id="36"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37"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38"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39" dur="1000"/>
                                        <p:tgtEl>
                                          <p:spTgt spid="5">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grpId="0" nodeType="clickEffect">
                                  <p:stCondLst>
                                    <p:cond delay="0"/>
                                  </p:stCondLst>
                                  <p:childTnLst>
                                    <p:set>
                                      <p:cBhvr>
                                        <p:cTn id="43" dur="1" fill="hold">
                                          <p:stCondLst>
                                            <p:cond delay="0"/>
                                          </p:stCondLst>
                                        </p:cTn>
                                        <p:tgtEl>
                                          <p:spTgt spid="5">
                                            <p:txEl>
                                              <p:pRg st="4" end="4"/>
                                            </p:txEl>
                                          </p:spTgt>
                                        </p:tgtEl>
                                        <p:attrNameLst>
                                          <p:attrName>style.visibility</p:attrName>
                                        </p:attrNameLst>
                                      </p:cBhvr>
                                      <p:to>
                                        <p:strVal val="visible"/>
                                      </p:to>
                                    </p:set>
                                    <p:anim calcmode="lin" valueType="num">
                                      <p:cBhvr>
                                        <p:cTn id="44" dur="1000" fill="hold"/>
                                        <p:tgtEl>
                                          <p:spTgt spid="5">
                                            <p:txEl>
                                              <p:pRg st="4" end="4"/>
                                            </p:txEl>
                                          </p:spTgt>
                                        </p:tgtEl>
                                        <p:attrNameLst>
                                          <p:attrName>ppt_w</p:attrName>
                                        </p:attrNameLst>
                                      </p:cBhvr>
                                      <p:tavLst>
                                        <p:tav tm="0">
                                          <p:val>
                                            <p:fltVal val="0"/>
                                          </p:val>
                                        </p:tav>
                                        <p:tav tm="100000">
                                          <p:val>
                                            <p:strVal val="#ppt_w"/>
                                          </p:val>
                                        </p:tav>
                                      </p:tavLst>
                                    </p:anim>
                                    <p:anim calcmode="lin" valueType="num">
                                      <p:cBhvr>
                                        <p:cTn id="45"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46" dur="1000" fill="hold"/>
                                        <p:tgtEl>
                                          <p:spTgt spid="5">
                                            <p:txEl>
                                              <p:pRg st="4" end="4"/>
                                            </p:txEl>
                                          </p:spTgt>
                                        </p:tgtEl>
                                        <p:attrNameLst>
                                          <p:attrName>style.rotation</p:attrName>
                                        </p:attrNameLst>
                                      </p:cBhvr>
                                      <p:tavLst>
                                        <p:tav tm="0">
                                          <p:val>
                                            <p:fltVal val="90"/>
                                          </p:val>
                                        </p:tav>
                                        <p:tav tm="100000">
                                          <p:val>
                                            <p:fltVal val="0"/>
                                          </p:val>
                                        </p:tav>
                                      </p:tavLst>
                                    </p:anim>
                                    <p:animEffect transition="in" filter="fade">
                                      <p:cBhvr>
                                        <p:cTn id="47" dur="1000"/>
                                        <p:tgtEl>
                                          <p:spTgt spid="5">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grpId="0" nodeType="clickEffect">
                                  <p:stCondLst>
                                    <p:cond delay="0"/>
                                  </p:stCondLst>
                                  <p:childTnLst>
                                    <p:set>
                                      <p:cBhvr>
                                        <p:cTn id="51" dur="1" fill="hold">
                                          <p:stCondLst>
                                            <p:cond delay="0"/>
                                          </p:stCondLst>
                                        </p:cTn>
                                        <p:tgtEl>
                                          <p:spTgt spid="5">
                                            <p:txEl>
                                              <p:pRg st="5" end="5"/>
                                            </p:txEl>
                                          </p:spTgt>
                                        </p:tgtEl>
                                        <p:attrNameLst>
                                          <p:attrName>style.visibility</p:attrName>
                                        </p:attrNameLst>
                                      </p:cBhvr>
                                      <p:to>
                                        <p:strVal val="visible"/>
                                      </p:to>
                                    </p:set>
                                    <p:anim calcmode="lin" valueType="num">
                                      <p:cBhvr>
                                        <p:cTn id="52" dur="1000" fill="hold"/>
                                        <p:tgtEl>
                                          <p:spTgt spid="5">
                                            <p:txEl>
                                              <p:pRg st="5" end="5"/>
                                            </p:txEl>
                                          </p:spTgt>
                                        </p:tgtEl>
                                        <p:attrNameLst>
                                          <p:attrName>ppt_w</p:attrName>
                                        </p:attrNameLst>
                                      </p:cBhvr>
                                      <p:tavLst>
                                        <p:tav tm="0">
                                          <p:val>
                                            <p:fltVal val="0"/>
                                          </p:val>
                                        </p:tav>
                                        <p:tav tm="100000">
                                          <p:val>
                                            <p:strVal val="#ppt_w"/>
                                          </p:val>
                                        </p:tav>
                                      </p:tavLst>
                                    </p:anim>
                                    <p:anim calcmode="lin" valueType="num">
                                      <p:cBhvr>
                                        <p:cTn id="53" dur="1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54" dur="1000" fill="hold"/>
                                        <p:tgtEl>
                                          <p:spTgt spid="5">
                                            <p:txEl>
                                              <p:pRg st="5" end="5"/>
                                            </p:txEl>
                                          </p:spTgt>
                                        </p:tgtEl>
                                        <p:attrNameLst>
                                          <p:attrName>style.rotation</p:attrName>
                                        </p:attrNameLst>
                                      </p:cBhvr>
                                      <p:tavLst>
                                        <p:tav tm="0">
                                          <p:val>
                                            <p:fltVal val="90"/>
                                          </p:val>
                                        </p:tav>
                                        <p:tav tm="100000">
                                          <p:val>
                                            <p:fltVal val="0"/>
                                          </p:val>
                                        </p:tav>
                                      </p:tavLst>
                                    </p:anim>
                                    <p:animEffect transition="in" filter="fade">
                                      <p:cBhvr>
                                        <p:cTn id="55" dur="1000"/>
                                        <p:tgtEl>
                                          <p:spTgt spid="5">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31" presetClass="entr" presetSubtype="0" fill="hold" grpId="0" nodeType="clickEffect">
                                  <p:stCondLst>
                                    <p:cond delay="0"/>
                                  </p:stCondLst>
                                  <p:childTnLst>
                                    <p:set>
                                      <p:cBhvr>
                                        <p:cTn id="59" dur="1" fill="hold">
                                          <p:stCondLst>
                                            <p:cond delay="0"/>
                                          </p:stCondLst>
                                        </p:cTn>
                                        <p:tgtEl>
                                          <p:spTgt spid="5">
                                            <p:txEl>
                                              <p:pRg st="6" end="6"/>
                                            </p:txEl>
                                          </p:spTgt>
                                        </p:tgtEl>
                                        <p:attrNameLst>
                                          <p:attrName>style.visibility</p:attrName>
                                        </p:attrNameLst>
                                      </p:cBhvr>
                                      <p:to>
                                        <p:strVal val="visible"/>
                                      </p:to>
                                    </p:set>
                                    <p:anim calcmode="lin" valueType="num">
                                      <p:cBhvr>
                                        <p:cTn id="60" dur="1000" fill="hold"/>
                                        <p:tgtEl>
                                          <p:spTgt spid="5">
                                            <p:txEl>
                                              <p:pRg st="6" end="6"/>
                                            </p:txEl>
                                          </p:spTgt>
                                        </p:tgtEl>
                                        <p:attrNameLst>
                                          <p:attrName>ppt_w</p:attrName>
                                        </p:attrNameLst>
                                      </p:cBhvr>
                                      <p:tavLst>
                                        <p:tav tm="0">
                                          <p:val>
                                            <p:fltVal val="0"/>
                                          </p:val>
                                        </p:tav>
                                        <p:tav tm="100000">
                                          <p:val>
                                            <p:strVal val="#ppt_w"/>
                                          </p:val>
                                        </p:tav>
                                      </p:tavLst>
                                    </p:anim>
                                    <p:anim calcmode="lin" valueType="num">
                                      <p:cBhvr>
                                        <p:cTn id="61" dur="1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62" dur="1000" fill="hold"/>
                                        <p:tgtEl>
                                          <p:spTgt spid="5">
                                            <p:txEl>
                                              <p:pRg st="6" end="6"/>
                                            </p:txEl>
                                          </p:spTgt>
                                        </p:tgtEl>
                                        <p:attrNameLst>
                                          <p:attrName>style.rotation</p:attrName>
                                        </p:attrNameLst>
                                      </p:cBhvr>
                                      <p:tavLst>
                                        <p:tav tm="0">
                                          <p:val>
                                            <p:fltVal val="90"/>
                                          </p:val>
                                        </p:tav>
                                        <p:tav tm="100000">
                                          <p:val>
                                            <p:fltVal val="0"/>
                                          </p:val>
                                        </p:tav>
                                      </p:tavLst>
                                    </p:anim>
                                    <p:animEffect transition="in" filter="fade">
                                      <p:cBhvr>
                                        <p:cTn id="63" dur="1000"/>
                                        <p:tgtEl>
                                          <p:spTgt spid="5">
                                            <p:txEl>
                                              <p:pRg st="6" end="6"/>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31" presetClass="entr" presetSubtype="0" fill="hold" grpId="0" nodeType="clickEffect">
                                  <p:stCondLst>
                                    <p:cond delay="0"/>
                                  </p:stCondLst>
                                  <p:childTnLst>
                                    <p:set>
                                      <p:cBhvr>
                                        <p:cTn id="67" dur="1" fill="hold">
                                          <p:stCondLst>
                                            <p:cond delay="0"/>
                                          </p:stCondLst>
                                        </p:cTn>
                                        <p:tgtEl>
                                          <p:spTgt spid="5">
                                            <p:txEl>
                                              <p:pRg st="7" end="7"/>
                                            </p:txEl>
                                          </p:spTgt>
                                        </p:tgtEl>
                                        <p:attrNameLst>
                                          <p:attrName>style.visibility</p:attrName>
                                        </p:attrNameLst>
                                      </p:cBhvr>
                                      <p:to>
                                        <p:strVal val="visible"/>
                                      </p:to>
                                    </p:set>
                                    <p:anim calcmode="lin" valueType="num">
                                      <p:cBhvr>
                                        <p:cTn id="68" dur="1000" fill="hold"/>
                                        <p:tgtEl>
                                          <p:spTgt spid="5">
                                            <p:txEl>
                                              <p:pRg st="7" end="7"/>
                                            </p:txEl>
                                          </p:spTgt>
                                        </p:tgtEl>
                                        <p:attrNameLst>
                                          <p:attrName>ppt_w</p:attrName>
                                        </p:attrNameLst>
                                      </p:cBhvr>
                                      <p:tavLst>
                                        <p:tav tm="0">
                                          <p:val>
                                            <p:fltVal val="0"/>
                                          </p:val>
                                        </p:tav>
                                        <p:tav tm="100000">
                                          <p:val>
                                            <p:strVal val="#ppt_w"/>
                                          </p:val>
                                        </p:tav>
                                      </p:tavLst>
                                    </p:anim>
                                    <p:anim calcmode="lin" valueType="num">
                                      <p:cBhvr>
                                        <p:cTn id="69" dur="1000" fill="hold"/>
                                        <p:tgtEl>
                                          <p:spTgt spid="5">
                                            <p:txEl>
                                              <p:pRg st="7" end="7"/>
                                            </p:txEl>
                                          </p:spTgt>
                                        </p:tgtEl>
                                        <p:attrNameLst>
                                          <p:attrName>ppt_h</p:attrName>
                                        </p:attrNameLst>
                                      </p:cBhvr>
                                      <p:tavLst>
                                        <p:tav tm="0">
                                          <p:val>
                                            <p:fltVal val="0"/>
                                          </p:val>
                                        </p:tav>
                                        <p:tav tm="100000">
                                          <p:val>
                                            <p:strVal val="#ppt_h"/>
                                          </p:val>
                                        </p:tav>
                                      </p:tavLst>
                                    </p:anim>
                                    <p:anim calcmode="lin" valueType="num">
                                      <p:cBhvr>
                                        <p:cTn id="70" dur="1000" fill="hold"/>
                                        <p:tgtEl>
                                          <p:spTgt spid="5">
                                            <p:txEl>
                                              <p:pRg st="7" end="7"/>
                                            </p:txEl>
                                          </p:spTgt>
                                        </p:tgtEl>
                                        <p:attrNameLst>
                                          <p:attrName>style.rotation</p:attrName>
                                        </p:attrNameLst>
                                      </p:cBhvr>
                                      <p:tavLst>
                                        <p:tav tm="0">
                                          <p:val>
                                            <p:fltVal val="90"/>
                                          </p:val>
                                        </p:tav>
                                        <p:tav tm="100000">
                                          <p:val>
                                            <p:fltVal val="0"/>
                                          </p:val>
                                        </p:tav>
                                      </p:tavLst>
                                    </p:anim>
                                    <p:animEffect transition="in" filter="fade">
                                      <p:cBhvr>
                                        <p:cTn id="71" dur="10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latenightastronomy.files.wordpress.com/2010/07/apollo-landing-sit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990600"/>
            <a:ext cx="5715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2"/>
          <p:cNvSpPr>
            <a:spLocks noGrp="1" noChangeArrowheads="1"/>
          </p:cNvSpPr>
          <p:nvPr>
            <p:ph type="title"/>
          </p:nvPr>
        </p:nvSpPr>
        <p:spPr>
          <a:xfrm>
            <a:off x="685800" y="381000"/>
            <a:ext cx="7772400" cy="762000"/>
          </a:xfrm>
        </p:spPr>
        <p:txBody>
          <a:bodyPr/>
          <a:lstStyle/>
          <a:p>
            <a:pPr eaLnBrk="1" hangingPunct="1"/>
            <a:r>
              <a:rPr lang="en-US" smtClean="0"/>
              <a:t>Apollo Landing Sites</a:t>
            </a:r>
          </a:p>
        </p:txBody>
      </p:sp>
    </p:spTree>
    <p:extLst>
      <p:ext uri="{BB962C8B-B14F-4D97-AF65-F5344CB8AC3E}">
        <p14:creationId xmlns:p14="http://schemas.microsoft.com/office/powerpoint/2010/main" val="3224371989"/>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381000"/>
            <a:ext cx="7772400" cy="762000"/>
          </a:xfrm>
        </p:spPr>
        <p:txBody>
          <a:bodyPr/>
          <a:lstStyle/>
          <a:p>
            <a:pPr eaLnBrk="1" hangingPunct="1"/>
            <a:r>
              <a:rPr lang="en-US" smtClean="0"/>
              <a:t>Saturn V Rocket and Apollo Capsule</a:t>
            </a:r>
          </a:p>
        </p:txBody>
      </p:sp>
      <p:pic>
        <p:nvPicPr>
          <p:cNvPr id="16387" name="Picture 6" descr="http://www.cw-modell.de/bilder/produkte/gross/AX1511170_AIRFIX-Apollo-Saturn-V-1-144_b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219200"/>
            <a:ext cx="533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a:spLocks noChangeArrowheads="1"/>
          </p:cNvSpPr>
          <p:nvPr/>
        </p:nvSpPr>
        <p:spPr bwMode="auto">
          <a:xfrm>
            <a:off x="6705600" y="5181600"/>
            <a:ext cx="609600" cy="762000"/>
          </a:xfrm>
          <a:prstGeom prst="ellipse">
            <a:avLst/>
          </a:prstGeom>
          <a:noFill/>
          <a:ln w="3810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3600"/>
          </a:p>
        </p:txBody>
      </p:sp>
      <p:sp>
        <p:nvSpPr>
          <p:cNvPr id="12" name="Right Arrow 11"/>
          <p:cNvSpPr>
            <a:spLocks noChangeArrowheads="1"/>
          </p:cNvSpPr>
          <p:nvPr/>
        </p:nvSpPr>
        <p:spPr bwMode="auto">
          <a:xfrm rot="8223684">
            <a:off x="7089775" y="4672013"/>
            <a:ext cx="1143000" cy="457200"/>
          </a:xfrm>
          <a:prstGeom prst="rightArrow">
            <a:avLst>
              <a:gd name="adj1" fmla="val 50000"/>
              <a:gd name="adj2" fmla="val 50000"/>
            </a:avLst>
          </a:prstGeom>
          <a:solidFill>
            <a:srgbClr val="FFFF00"/>
          </a:solidFill>
          <a:ln w="9525" algn="ctr">
            <a:solidFill>
              <a:schemeClr val="tx1"/>
            </a:solidFill>
            <a:round/>
            <a:headEnd/>
            <a:tailEnd/>
          </a:ln>
        </p:spPr>
        <p:txBody>
          <a:bodyPr/>
          <a:lstStyle/>
          <a:p>
            <a:pPr eaLnBrk="0" hangingPunct="0"/>
            <a:endParaRPr lang="en-US" sz="3600"/>
          </a:p>
        </p:txBody>
      </p:sp>
    </p:spTree>
    <p:extLst>
      <p:ext uri="{BB962C8B-B14F-4D97-AF65-F5344CB8AC3E}">
        <p14:creationId xmlns:p14="http://schemas.microsoft.com/office/powerpoint/2010/main" val="327949246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85800" y="381000"/>
            <a:ext cx="7772400" cy="762000"/>
          </a:xfrm>
        </p:spPr>
        <p:txBody>
          <a:bodyPr/>
          <a:lstStyle/>
          <a:p>
            <a:pPr eaLnBrk="1" hangingPunct="1"/>
            <a:r>
              <a:rPr lang="en-US" smtClean="0"/>
              <a:t>Apollo Capsule</a:t>
            </a:r>
          </a:p>
        </p:txBody>
      </p:sp>
      <p:pic>
        <p:nvPicPr>
          <p:cNvPr id="17411" name="Picture 4" descr="http://www.wired.com/images_blogs/wiredscience/2011/11/Apollo-11-splashdown_edit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95400"/>
            <a:ext cx="439261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2" descr="http://www.mtholyoke.edu/~fleag20a/space/untitl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0138" y="1981200"/>
            <a:ext cx="375761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5381462"/>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381000"/>
            <a:ext cx="7772400" cy="762000"/>
          </a:xfrm>
        </p:spPr>
        <p:txBody>
          <a:bodyPr/>
          <a:lstStyle/>
          <a:p>
            <a:pPr eaLnBrk="1" hangingPunct="1"/>
            <a:r>
              <a:rPr lang="en-US" smtClean="0"/>
              <a:t>Apollo Capsule</a:t>
            </a:r>
          </a:p>
        </p:txBody>
      </p:sp>
      <p:pic>
        <p:nvPicPr>
          <p:cNvPr id="18435" name="Picture 2" descr="http://www.nasa.gov/centers/marshall/images/content/364150main_KSC-69PC-0295_946-7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219200"/>
            <a:ext cx="710723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407099"/>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62000"/>
          </a:xfrm>
        </p:spPr>
        <p:txBody>
          <a:bodyPr/>
          <a:lstStyle/>
          <a:p>
            <a:r>
              <a:rPr lang="en-US" dirty="0" smtClean="0"/>
              <a:t>Field Trip to the Moon Activity</a:t>
            </a:r>
            <a:endParaRPr lang="en-US" dirty="0"/>
          </a:p>
        </p:txBody>
      </p:sp>
      <p:sp>
        <p:nvSpPr>
          <p:cNvPr id="3" name="Rectangle 3">
            <a:hlinkClick r:id="rId2"/>
          </p:cNvPr>
          <p:cNvSpPr txBox="1">
            <a:spLocks noChangeArrowheads="1"/>
          </p:cNvSpPr>
          <p:nvPr/>
        </p:nvSpPr>
        <p:spPr>
          <a:xfrm>
            <a:off x="168797" y="2209800"/>
            <a:ext cx="6172201" cy="990599"/>
          </a:xfrm>
          <a:prstGeom prst="rect">
            <a:avLst/>
          </a:prstGeom>
        </p:spPr>
        <p:txBody>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S PGothic" pitchFamily="34" charset="-128"/>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Arial" charset="0"/>
                <a:ea typeface="MS PGothic" pitchFamily="34" charset="-128"/>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Arial" charset="0"/>
                <a:ea typeface="MS PGothic" pitchFamily="34" charset="-128"/>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Arial" charset="0"/>
                <a:ea typeface="MS PGothic" pitchFamily="34" charset="-128"/>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ea typeface="MS PGothic" pitchFamily="34" charset="-128"/>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9pPr>
          </a:lstStyle>
          <a:p>
            <a:r>
              <a:rPr lang="en-US" dirty="0" smtClean="0"/>
              <a:t>K-5: Lunar Habitat – Structure</a:t>
            </a:r>
          </a:p>
          <a:p>
            <a:r>
              <a:rPr lang="en-US" dirty="0" smtClean="0"/>
              <a:t>(downloadable)</a:t>
            </a:r>
          </a:p>
        </p:txBody>
      </p:sp>
      <p:sp>
        <p:nvSpPr>
          <p:cNvPr id="11" name="Rectangle 3"/>
          <p:cNvSpPr txBox="1">
            <a:spLocks noChangeArrowheads="1"/>
          </p:cNvSpPr>
          <p:nvPr/>
        </p:nvSpPr>
        <p:spPr>
          <a:xfrm>
            <a:off x="152400" y="1305046"/>
            <a:ext cx="5562601" cy="533400"/>
          </a:xfrm>
          <a:prstGeom prst="rect">
            <a:avLst/>
          </a:prstGeom>
        </p:spPr>
        <p:txBody>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S PGothic" pitchFamily="34" charset="-128"/>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Arial" charset="0"/>
                <a:ea typeface="MS PGothic" pitchFamily="34" charset="-128"/>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Arial" charset="0"/>
                <a:ea typeface="MS PGothic" pitchFamily="34" charset="-128"/>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Arial" charset="0"/>
                <a:ea typeface="MS PGothic" pitchFamily="34" charset="-128"/>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ea typeface="MS PGothic" pitchFamily="34" charset="-128"/>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9pPr>
          </a:lstStyle>
          <a:p>
            <a:r>
              <a:rPr lang="en-US" kern="0" dirty="0" smtClean="0">
                <a:latin typeface="+mj-lt"/>
              </a:rPr>
              <a:t>Introductory Videos (Period 1)</a:t>
            </a:r>
          </a:p>
        </p:txBody>
      </p:sp>
      <p:sp>
        <p:nvSpPr>
          <p:cNvPr id="12" name="Rectangle 3">
            <a:hlinkClick r:id="rId3"/>
          </p:cNvPr>
          <p:cNvSpPr txBox="1">
            <a:spLocks noChangeArrowheads="1"/>
          </p:cNvSpPr>
          <p:nvPr/>
        </p:nvSpPr>
        <p:spPr>
          <a:xfrm>
            <a:off x="168797" y="1752600"/>
            <a:ext cx="5562601" cy="533400"/>
          </a:xfrm>
          <a:prstGeom prst="rect">
            <a:avLst/>
          </a:prstGeom>
        </p:spPr>
        <p:txBody>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S PGothic" pitchFamily="34" charset="-128"/>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Arial" charset="0"/>
                <a:ea typeface="MS PGothic" pitchFamily="34" charset="-128"/>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Arial" charset="0"/>
                <a:ea typeface="MS PGothic" pitchFamily="34" charset="-128"/>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Arial" charset="0"/>
                <a:ea typeface="MS PGothic" pitchFamily="34" charset="-128"/>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ea typeface="MS PGothic" pitchFamily="34" charset="-128"/>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9pPr>
          </a:lstStyle>
          <a:p>
            <a:r>
              <a:rPr lang="en-US" kern="0" dirty="0" smtClean="0">
                <a:latin typeface="+mj-lt"/>
              </a:rPr>
              <a:t>Formation of the Moon</a:t>
            </a:r>
          </a:p>
        </p:txBody>
      </p:sp>
      <p:sp>
        <p:nvSpPr>
          <p:cNvPr id="13" name="Rectangle 3">
            <a:hlinkClick r:id="rId4"/>
          </p:cNvPr>
          <p:cNvSpPr txBox="1">
            <a:spLocks noChangeArrowheads="1"/>
          </p:cNvSpPr>
          <p:nvPr/>
        </p:nvSpPr>
        <p:spPr>
          <a:xfrm>
            <a:off x="178443" y="3100086"/>
            <a:ext cx="5562601" cy="533400"/>
          </a:xfrm>
          <a:prstGeom prst="rect">
            <a:avLst/>
          </a:prstGeom>
        </p:spPr>
        <p:txBody>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S PGothic" pitchFamily="34" charset="-128"/>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Arial" charset="0"/>
                <a:ea typeface="MS PGothic" pitchFamily="34" charset="-128"/>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Arial" charset="0"/>
                <a:ea typeface="MS PGothic" pitchFamily="34" charset="-128"/>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Arial" charset="0"/>
                <a:ea typeface="MS PGothic" pitchFamily="34" charset="-128"/>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ea typeface="MS PGothic" pitchFamily="34" charset="-128"/>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9pPr>
          </a:lstStyle>
          <a:p>
            <a:r>
              <a:rPr lang="en-US" kern="0" dirty="0" smtClean="0">
                <a:latin typeface="+mj-lt"/>
              </a:rPr>
              <a:t>Apollo 11 Launch (no sound)</a:t>
            </a:r>
          </a:p>
        </p:txBody>
      </p:sp>
      <p:sp>
        <p:nvSpPr>
          <p:cNvPr id="14" name="Rectangle 3">
            <a:hlinkClick r:id="rId5"/>
          </p:cNvPr>
          <p:cNvSpPr txBox="1">
            <a:spLocks noChangeArrowheads="1"/>
          </p:cNvSpPr>
          <p:nvPr/>
        </p:nvSpPr>
        <p:spPr>
          <a:xfrm>
            <a:off x="152400" y="3581400"/>
            <a:ext cx="5562601" cy="533400"/>
          </a:xfrm>
          <a:prstGeom prst="rect">
            <a:avLst/>
          </a:prstGeom>
        </p:spPr>
        <p:txBody>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S PGothic" pitchFamily="34" charset="-128"/>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Arial" charset="0"/>
                <a:ea typeface="MS PGothic" pitchFamily="34" charset="-128"/>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Arial" charset="0"/>
                <a:ea typeface="MS PGothic" pitchFamily="34" charset="-128"/>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Arial" charset="0"/>
                <a:ea typeface="MS PGothic" pitchFamily="34" charset="-128"/>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ea typeface="MS PGothic" pitchFamily="34" charset="-128"/>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9pPr>
          </a:lstStyle>
          <a:p>
            <a:r>
              <a:rPr lang="en-US" kern="0" dirty="0" smtClean="0">
                <a:latin typeface="+mj-lt"/>
              </a:rPr>
              <a:t>Apollo 14 – Golfing on the Moon</a:t>
            </a:r>
          </a:p>
        </p:txBody>
      </p:sp>
      <p:sp>
        <p:nvSpPr>
          <p:cNvPr id="15" name="Rectangle 3">
            <a:hlinkClick r:id="rId6"/>
          </p:cNvPr>
          <p:cNvSpPr txBox="1">
            <a:spLocks noChangeArrowheads="1"/>
          </p:cNvSpPr>
          <p:nvPr/>
        </p:nvSpPr>
        <p:spPr>
          <a:xfrm>
            <a:off x="191947" y="4038600"/>
            <a:ext cx="5562601" cy="533400"/>
          </a:xfrm>
          <a:prstGeom prst="rect">
            <a:avLst/>
          </a:prstGeom>
        </p:spPr>
        <p:txBody>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S PGothic" pitchFamily="34" charset="-128"/>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Arial" charset="0"/>
                <a:ea typeface="MS PGothic" pitchFamily="34" charset="-128"/>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Arial" charset="0"/>
                <a:ea typeface="MS PGothic" pitchFamily="34" charset="-128"/>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Arial" charset="0"/>
                <a:ea typeface="MS PGothic" pitchFamily="34" charset="-128"/>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ea typeface="MS PGothic" pitchFamily="34" charset="-128"/>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9pPr>
          </a:lstStyle>
          <a:p>
            <a:r>
              <a:rPr lang="en-US" kern="0" dirty="0" smtClean="0">
                <a:latin typeface="+mj-lt"/>
              </a:rPr>
              <a:t>Apollo 16 Astronaut loses balance</a:t>
            </a:r>
          </a:p>
        </p:txBody>
      </p:sp>
      <p:sp>
        <p:nvSpPr>
          <p:cNvPr id="16" name="Rectangle 3">
            <a:hlinkClick r:id="rId7"/>
          </p:cNvPr>
          <p:cNvSpPr txBox="1">
            <a:spLocks noChangeArrowheads="1"/>
          </p:cNvSpPr>
          <p:nvPr/>
        </p:nvSpPr>
        <p:spPr>
          <a:xfrm>
            <a:off x="168797" y="4572000"/>
            <a:ext cx="5562601" cy="533400"/>
          </a:xfrm>
          <a:prstGeom prst="rect">
            <a:avLst/>
          </a:prstGeom>
        </p:spPr>
        <p:txBody>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S PGothic" pitchFamily="34" charset="-128"/>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Arial" charset="0"/>
                <a:ea typeface="MS PGothic" pitchFamily="34" charset="-128"/>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Arial" charset="0"/>
                <a:ea typeface="MS PGothic" pitchFamily="34" charset="-128"/>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Arial" charset="0"/>
                <a:ea typeface="MS PGothic" pitchFamily="34" charset="-128"/>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ea typeface="MS PGothic" pitchFamily="34" charset="-128"/>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9pPr>
          </a:lstStyle>
          <a:p>
            <a:r>
              <a:rPr lang="en-US" kern="0" dirty="0" smtClean="0">
                <a:latin typeface="+mj-lt"/>
              </a:rPr>
              <a:t>Apollo 17 Astronauts singing</a:t>
            </a:r>
          </a:p>
        </p:txBody>
      </p:sp>
      <p:sp>
        <p:nvSpPr>
          <p:cNvPr id="17" name="Rectangle 3">
            <a:hlinkClick r:id="rId8"/>
          </p:cNvPr>
          <p:cNvSpPr txBox="1">
            <a:spLocks noChangeArrowheads="1"/>
          </p:cNvSpPr>
          <p:nvPr/>
        </p:nvSpPr>
        <p:spPr>
          <a:xfrm>
            <a:off x="168796" y="5105400"/>
            <a:ext cx="5562601" cy="533400"/>
          </a:xfrm>
          <a:prstGeom prst="rect">
            <a:avLst/>
          </a:prstGeom>
        </p:spPr>
        <p:txBody>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S PGothic" pitchFamily="34" charset="-128"/>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Arial" charset="0"/>
                <a:ea typeface="MS PGothic" pitchFamily="34" charset="-128"/>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Arial" charset="0"/>
                <a:ea typeface="MS PGothic" pitchFamily="34" charset="-128"/>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Arial" charset="0"/>
                <a:ea typeface="MS PGothic" pitchFamily="34" charset="-128"/>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ea typeface="MS PGothic" pitchFamily="34" charset="-128"/>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9pPr>
          </a:lstStyle>
          <a:p>
            <a:r>
              <a:rPr lang="en-US" kern="0" dirty="0" smtClean="0">
                <a:latin typeface="+mj-lt"/>
              </a:rPr>
              <a:t>Apollo 17 Launch from Moon</a:t>
            </a:r>
          </a:p>
        </p:txBody>
      </p:sp>
      <p:pic>
        <p:nvPicPr>
          <p:cNvPr id="1331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9800" y="1128863"/>
            <a:ext cx="2940511" cy="1780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a:hlinkClick r:id="rId10" action="ppaction://hlinkfile"/>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55844" y="2202658"/>
            <a:ext cx="2612991" cy="2102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40998" y="3701313"/>
            <a:ext cx="2747325" cy="1670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8"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82918" y="4838700"/>
            <a:ext cx="2814638" cy="1713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0610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anim calcmode="lin" valueType="num">
                                      <p:cBhvr>
                                        <p:cTn id="8"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fade">
                                      <p:cBhvr>
                                        <p:cTn id="14" dur="500"/>
                                        <p:tgtEl>
                                          <p:spTgt spid="12">
                                            <p:txEl>
                                              <p:pRg st="0" end="0"/>
                                            </p:txEl>
                                          </p:spTgt>
                                        </p:tgtEl>
                                      </p:cBhvr>
                                    </p:animEffect>
                                    <p:anim calcmode="lin" valueType="num">
                                      <p:cBhvr>
                                        <p:cTn id="15"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anim calcmode="lin" valueType="num">
                                      <p:cBhvr>
                                        <p:cTn id="22" dur="500" fill="hold"/>
                                        <p:tgtEl>
                                          <p:spTgt spid="3"/>
                                        </p:tgtEl>
                                        <p:attrNameLst>
                                          <p:attrName>ppt_x</p:attrName>
                                        </p:attrNameLst>
                                      </p:cBhvr>
                                      <p:tavLst>
                                        <p:tav tm="0">
                                          <p:val>
                                            <p:strVal val="#ppt_x"/>
                                          </p:val>
                                        </p:tav>
                                        <p:tav tm="100000">
                                          <p:val>
                                            <p:strVal val="#ppt_x"/>
                                          </p:val>
                                        </p:tav>
                                      </p:tavLst>
                                    </p:anim>
                                    <p:anim calcmode="lin" valueType="num">
                                      <p:cBhvr>
                                        <p:cTn id="23"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500"/>
                                        <p:tgtEl>
                                          <p:spTgt spid="13">
                                            <p:txEl>
                                              <p:pRg st="0" end="0"/>
                                            </p:txEl>
                                          </p:spTgt>
                                        </p:tgtEl>
                                      </p:cBhvr>
                                    </p:animEffect>
                                    <p:anim calcmode="lin" valueType="num">
                                      <p:cBhvr>
                                        <p:cTn id="29"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5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fade">
                                      <p:cBhvr>
                                        <p:cTn id="35" dur="500"/>
                                        <p:tgtEl>
                                          <p:spTgt spid="14">
                                            <p:txEl>
                                              <p:pRg st="0" end="0"/>
                                            </p:txEl>
                                          </p:spTgt>
                                        </p:tgtEl>
                                      </p:cBhvr>
                                    </p:animEffect>
                                    <p:anim calcmode="lin" valueType="num">
                                      <p:cBhvr>
                                        <p:cTn id="36"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37" dur="5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Effect transition="in" filter="fade">
                                      <p:cBhvr>
                                        <p:cTn id="42" dur="500"/>
                                        <p:tgtEl>
                                          <p:spTgt spid="15">
                                            <p:txEl>
                                              <p:pRg st="0" end="0"/>
                                            </p:txEl>
                                          </p:spTgt>
                                        </p:tgtEl>
                                      </p:cBhvr>
                                    </p:animEffect>
                                    <p:anim calcmode="lin" valueType="num">
                                      <p:cBhvr>
                                        <p:cTn id="43"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44" dur="5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6">
                                            <p:txEl>
                                              <p:pRg st="0" end="0"/>
                                            </p:txEl>
                                          </p:spTgt>
                                        </p:tgtEl>
                                        <p:attrNameLst>
                                          <p:attrName>style.visibility</p:attrName>
                                        </p:attrNameLst>
                                      </p:cBhvr>
                                      <p:to>
                                        <p:strVal val="visible"/>
                                      </p:to>
                                    </p:set>
                                    <p:animEffect transition="in" filter="fade">
                                      <p:cBhvr>
                                        <p:cTn id="49" dur="500"/>
                                        <p:tgtEl>
                                          <p:spTgt spid="16">
                                            <p:txEl>
                                              <p:pRg st="0" end="0"/>
                                            </p:txEl>
                                          </p:spTgt>
                                        </p:tgtEl>
                                      </p:cBhvr>
                                    </p:animEffect>
                                    <p:anim calcmode="lin" valueType="num">
                                      <p:cBhvr>
                                        <p:cTn id="50"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51" dur="5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7">
                                            <p:txEl>
                                              <p:pRg st="0" end="0"/>
                                            </p:txEl>
                                          </p:spTgt>
                                        </p:tgtEl>
                                        <p:attrNameLst>
                                          <p:attrName>style.visibility</p:attrName>
                                        </p:attrNameLst>
                                      </p:cBhvr>
                                      <p:to>
                                        <p:strVal val="visible"/>
                                      </p:to>
                                    </p:set>
                                    <p:animEffect transition="in" filter="fade">
                                      <p:cBhvr>
                                        <p:cTn id="56" dur="500"/>
                                        <p:tgtEl>
                                          <p:spTgt spid="17">
                                            <p:txEl>
                                              <p:pRg st="0" end="0"/>
                                            </p:txEl>
                                          </p:spTgt>
                                        </p:tgtEl>
                                      </p:cBhvr>
                                    </p:animEffect>
                                    <p:anim calcmode="lin" valueType="num">
                                      <p:cBhvr>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58" dur="5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build="p"/>
      <p:bldP spid="12" grpId="0" build="p"/>
      <p:bldP spid="13" grpId="0" build="p"/>
      <p:bldP spid="14" grpId="0" build="p"/>
      <p:bldP spid="15" grpId="0" build="p"/>
      <p:bldP spid="16" grpId="0" build="p"/>
      <p:bldP spid="1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33887" y="457200"/>
            <a:ext cx="7772400" cy="685800"/>
          </a:xfrm>
          <a:prstGeom prst="rect">
            <a:avLst/>
          </a:prstGeom>
        </p:spPr>
        <p:txBody>
          <a:bodyPr/>
          <a:lstStyle>
            <a:lvl1pPr algn="ctr" rtl="0" eaLnBrk="1" fontAlgn="base" hangingPunct="1">
              <a:spcBef>
                <a:spcPct val="0"/>
              </a:spcBef>
              <a:spcAft>
                <a:spcPct val="0"/>
              </a:spcAft>
              <a:defRPr sz="3600" b="1">
                <a:solidFill>
                  <a:schemeClr val="tx1"/>
                </a:solidFill>
                <a:latin typeface="+mj-lt"/>
                <a:ea typeface="MS PGothic" pitchFamily="34" charset="-128"/>
                <a:cs typeface="+mj-cs"/>
              </a:defRPr>
            </a:lvl1pPr>
            <a:lvl2pPr algn="ctr" rtl="0" eaLnBrk="1" fontAlgn="base" hangingPunct="1">
              <a:spcBef>
                <a:spcPct val="0"/>
              </a:spcBef>
              <a:spcAft>
                <a:spcPct val="0"/>
              </a:spcAft>
              <a:defRPr sz="3600" b="1">
                <a:solidFill>
                  <a:schemeClr val="tx1"/>
                </a:solidFill>
                <a:latin typeface="Calibri" pitchFamily="34" charset="0"/>
                <a:ea typeface="MS PGothic" pitchFamily="34" charset="-128"/>
              </a:defRPr>
            </a:lvl2pPr>
            <a:lvl3pPr algn="ctr" rtl="0" eaLnBrk="1" fontAlgn="base" hangingPunct="1">
              <a:spcBef>
                <a:spcPct val="0"/>
              </a:spcBef>
              <a:spcAft>
                <a:spcPct val="0"/>
              </a:spcAft>
              <a:defRPr sz="3600" b="1">
                <a:solidFill>
                  <a:schemeClr val="tx1"/>
                </a:solidFill>
                <a:latin typeface="Calibri" pitchFamily="34" charset="0"/>
                <a:ea typeface="MS PGothic" pitchFamily="34" charset="-128"/>
              </a:defRPr>
            </a:lvl3pPr>
            <a:lvl4pPr algn="ctr" rtl="0" eaLnBrk="1" fontAlgn="base" hangingPunct="1">
              <a:spcBef>
                <a:spcPct val="0"/>
              </a:spcBef>
              <a:spcAft>
                <a:spcPct val="0"/>
              </a:spcAft>
              <a:defRPr sz="3600" b="1">
                <a:solidFill>
                  <a:schemeClr val="tx1"/>
                </a:solidFill>
                <a:latin typeface="Calibri" pitchFamily="34" charset="0"/>
                <a:ea typeface="MS PGothic" pitchFamily="34" charset="-128"/>
              </a:defRPr>
            </a:lvl4pPr>
            <a:lvl5pPr algn="ctr" rtl="0" eaLnBrk="1" fontAlgn="base" hangingPunct="1">
              <a:spcBef>
                <a:spcPct val="0"/>
              </a:spcBef>
              <a:spcAft>
                <a:spcPct val="0"/>
              </a:spcAft>
              <a:defRPr sz="3600" b="1">
                <a:solidFill>
                  <a:schemeClr val="tx1"/>
                </a:solidFill>
                <a:latin typeface="Calibri" pitchFamily="34" charset="0"/>
                <a:ea typeface="MS PGothic" pitchFamily="34" charset="-128"/>
              </a:defRPr>
            </a:lvl5pPr>
            <a:lvl6pPr marL="457200" algn="ctr" rtl="0" eaLnBrk="1" fontAlgn="base" hangingPunct="1">
              <a:spcBef>
                <a:spcPct val="0"/>
              </a:spcBef>
              <a:spcAft>
                <a:spcPct val="0"/>
              </a:spcAft>
              <a:defRPr sz="3600" b="1">
                <a:solidFill>
                  <a:schemeClr val="tx1"/>
                </a:solidFill>
                <a:latin typeface="Times New Roman" pitchFamily="18" charset="0"/>
              </a:defRPr>
            </a:lvl6pPr>
            <a:lvl7pPr marL="914400" algn="ctr" rtl="0" eaLnBrk="1" fontAlgn="base" hangingPunct="1">
              <a:spcBef>
                <a:spcPct val="0"/>
              </a:spcBef>
              <a:spcAft>
                <a:spcPct val="0"/>
              </a:spcAft>
              <a:defRPr sz="3600" b="1">
                <a:solidFill>
                  <a:schemeClr val="tx1"/>
                </a:solidFill>
                <a:latin typeface="Times New Roman" pitchFamily="18" charset="0"/>
              </a:defRPr>
            </a:lvl7pPr>
            <a:lvl8pPr marL="1371600" algn="ctr" rtl="0" eaLnBrk="1" fontAlgn="base" hangingPunct="1">
              <a:spcBef>
                <a:spcPct val="0"/>
              </a:spcBef>
              <a:spcAft>
                <a:spcPct val="0"/>
              </a:spcAft>
              <a:defRPr sz="3600" b="1">
                <a:solidFill>
                  <a:schemeClr val="tx1"/>
                </a:solidFill>
                <a:latin typeface="Times New Roman" pitchFamily="18" charset="0"/>
              </a:defRPr>
            </a:lvl8pPr>
            <a:lvl9pPr marL="1828800" algn="ctr" rtl="0" eaLnBrk="1" fontAlgn="base" hangingPunct="1">
              <a:spcBef>
                <a:spcPct val="0"/>
              </a:spcBef>
              <a:spcAft>
                <a:spcPct val="0"/>
              </a:spcAft>
              <a:defRPr sz="3600" b="1">
                <a:solidFill>
                  <a:schemeClr val="tx1"/>
                </a:solidFill>
                <a:latin typeface="Times New Roman" pitchFamily="18" charset="0"/>
              </a:defRPr>
            </a:lvl9pPr>
          </a:lstStyle>
          <a:p>
            <a:r>
              <a:rPr lang="en-US" kern="0" dirty="0" smtClean="0">
                <a:latin typeface="Arial" charset="0"/>
              </a:rPr>
              <a:t>International Space Station</a:t>
            </a:r>
            <a:endParaRPr lang="en-US" kern="0" dirty="0" smtClean="0"/>
          </a:p>
        </p:txBody>
      </p:sp>
      <p:sp>
        <p:nvSpPr>
          <p:cNvPr id="3" name="TextBox 2"/>
          <p:cNvSpPr txBox="1"/>
          <p:nvPr/>
        </p:nvSpPr>
        <p:spPr>
          <a:xfrm>
            <a:off x="733887" y="1143000"/>
            <a:ext cx="4447713" cy="369332"/>
          </a:xfrm>
          <a:prstGeom prst="rect">
            <a:avLst/>
          </a:prstGeom>
          <a:noFill/>
        </p:spPr>
        <p:txBody>
          <a:bodyPr wrap="square" rtlCol="0">
            <a:spAutoFit/>
          </a:bodyPr>
          <a:lstStyle/>
          <a:p>
            <a:endParaRPr lang="en-US" dirty="0"/>
          </a:p>
        </p:txBody>
      </p:sp>
      <p:pic>
        <p:nvPicPr>
          <p:cNvPr id="7170" name="Picture 2" descr="http://www.greenline.com.kw/uploads/International_Space_St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914400"/>
            <a:ext cx="3407201" cy="21720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4" name="Picture 6" descr="http://www.dailytexanonline.com/sites/default/files/styles/article_main_image/public/images/2013/03/NASA_nyberg_shuttle500x376.jpg?itok=OfLLVxV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6257" y="2971800"/>
            <a:ext cx="3037772" cy="2286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6" name="Picture 8" descr="https://si0.twimg.com/profile_images/2036050077/sts_131eva-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7507" y="4648200"/>
            <a:ext cx="2857500" cy="18916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a:xfrm>
            <a:off x="457200" y="1143000"/>
            <a:ext cx="4876800" cy="4724400"/>
          </a:xfrm>
          <a:prstGeom prst="rect">
            <a:avLst/>
          </a:prstGeom>
        </p:spPr>
        <p:txBody>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S PGothic" pitchFamily="34" charset="-128"/>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Arial" charset="0"/>
                <a:ea typeface="MS PGothic" pitchFamily="34" charset="-128"/>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Arial" charset="0"/>
                <a:ea typeface="MS PGothic" pitchFamily="34" charset="-128"/>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Arial" charset="0"/>
                <a:ea typeface="MS PGothic" pitchFamily="34" charset="-128"/>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ea typeface="MS PGothic" pitchFamily="34" charset="-128"/>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9pPr>
          </a:lstStyle>
          <a:p>
            <a:r>
              <a:rPr lang="en-US" kern="0" dirty="0" smtClean="0">
                <a:latin typeface="+mj-lt"/>
              </a:rPr>
              <a:t>In-orbit construction began 1998</a:t>
            </a:r>
          </a:p>
          <a:p>
            <a:r>
              <a:rPr lang="en-US" kern="0" dirty="0" smtClean="0">
                <a:latin typeface="+mj-lt"/>
              </a:rPr>
              <a:t>Continuously crewed since November 2000</a:t>
            </a:r>
          </a:p>
          <a:p>
            <a:r>
              <a:rPr lang="en-US" kern="0" dirty="0" smtClean="0">
                <a:latin typeface="+mj-lt"/>
              </a:rPr>
              <a:t>Space Shuttle delivered missions</a:t>
            </a:r>
          </a:p>
          <a:p>
            <a:r>
              <a:rPr lang="en-US" kern="0" dirty="0" smtClean="0">
                <a:latin typeface="+mj-lt"/>
              </a:rPr>
              <a:t>Orbits the Earth at 230 miles up, (Dickinson to Valley City)</a:t>
            </a:r>
          </a:p>
          <a:p>
            <a:r>
              <a:rPr lang="en-US" kern="0" dirty="0" smtClean="0">
                <a:latin typeface="+mj-lt"/>
              </a:rPr>
              <a:t>One orbit every 90 minutes</a:t>
            </a:r>
          </a:p>
          <a:p>
            <a:r>
              <a:rPr lang="en-US" kern="0" dirty="0" smtClean="0">
                <a:latin typeface="+mj-lt"/>
              </a:rPr>
              <a:t>Karen Nyberg: graduate of UND</a:t>
            </a:r>
          </a:p>
          <a:p>
            <a:r>
              <a:rPr lang="en-US" kern="0" dirty="0" smtClean="0">
                <a:latin typeface="+mj-lt"/>
              </a:rPr>
              <a:t>Spot the Station Website</a:t>
            </a:r>
          </a:p>
          <a:p>
            <a:r>
              <a:rPr lang="en-US" dirty="0">
                <a:hlinkClick r:id="rId5"/>
              </a:rPr>
              <a:t>http://spotthestation.nasa.gov</a:t>
            </a:r>
            <a:r>
              <a:rPr lang="en-US" dirty="0" smtClean="0">
                <a:hlinkClick r:id="rId5"/>
              </a:rPr>
              <a:t>/</a:t>
            </a:r>
            <a:endParaRPr lang="en-US" dirty="0" smtClean="0"/>
          </a:p>
          <a:p>
            <a:pPr marL="0" indent="0">
              <a:buNone/>
            </a:pPr>
            <a:endParaRPr lang="en-US" kern="0" dirty="0" smtClean="0">
              <a:latin typeface="+mj-lt"/>
            </a:endParaRPr>
          </a:p>
        </p:txBody>
      </p:sp>
    </p:spTree>
    <p:extLst>
      <p:ext uri="{BB962C8B-B14F-4D97-AF65-F5344CB8AC3E}">
        <p14:creationId xmlns:p14="http://schemas.microsoft.com/office/powerpoint/2010/main" val="2740044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62000"/>
          </a:xfrm>
        </p:spPr>
        <p:txBody>
          <a:bodyPr/>
          <a:lstStyle/>
          <a:p>
            <a:r>
              <a:rPr lang="en-US" dirty="0" smtClean="0"/>
              <a:t>NASA Today</a:t>
            </a:r>
            <a:endParaRPr lang="en-US" dirty="0"/>
          </a:p>
        </p:txBody>
      </p:sp>
      <p:sp>
        <p:nvSpPr>
          <p:cNvPr id="3" name="Rectangle 3"/>
          <p:cNvSpPr txBox="1">
            <a:spLocks noChangeArrowheads="1"/>
          </p:cNvSpPr>
          <p:nvPr/>
        </p:nvSpPr>
        <p:spPr>
          <a:xfrm>
            <a:off x="457200" y="1219200"/>
            <a:ext cx="8153400" cy="4648200"/>
          </a:xfrm>
          <a:prstGeom prst="rect">
            <a:avLst/>
          </a:prstGeom>
        </p:spPr>
        <p:txBody>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S PGothic" pitchFamily="34" charset="-128"/>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Arial" charset="0"/>
                <a:ea typeface="MS PGothic" pitchFamily="34" charset="-128"/>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Arial" charset="0"/>
                <a:ea typeface="MS PGothic" pitchFamily="34" charset="-128"/>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Arial" charset="0"/>
                <a:ea typeface="MS PGothic" pitchFamily="34" charset="-128"/>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ea typeface="MS PGothic" pitchFamily="34" charset="-128"/>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9pPr>
          </a:lstStyle>
          <a:p>
            <a:r>
              <a:rPr lang="en-US" kern="0" dirty="0" smtClean="0">
                <a:latin typeface="+mj-lt"/>
              </a:rPr>
              <a:t>Current missions</a:t>
            </a:r>
          </a:p>
          <a:p>
            <a:r>
              <a:rPr lang="en-US" kern="0" dirty="0" smtClean="0">
                <a:latin typeface="+mj-lt"/>
              </a:rPr>
              <a:t>Orion and SLS</a:t>
            </a:r>
          </a:p>
          <a:p>
            <a:r>
              <a:rPr lang="en-US" kern="0" dirty="0" smtClean="0">
                <a:latin typeface="+mj-lt"/>
              </a:rPr>
              <a:t>MAVEN</a:t>
            </a:r>
          </a:p>
          <a:p>
            <a:r>
              <a:rPr lang="en-US" kern="0" dirty="0" smtClean="0">
                <a:latin typeface="+mj-lt"/>
              </a:rPr>
              <a:t>Human and Biology stuff</a:t>
            </a:r>
          </a:p>
          <a:p>
            <a:r>
              <a:rPr lang="en-US" kern="0" dirty="0" smtClean="0">
                <a:latin typeface="+mj-lt"/>
              </a:rPr>
              <a:t>Astronaut Candidates – a </a:t>
            </a:r>
            <a:r>
              <a:rPr lang="en-US" kern="0" dirty="0" err="1" smtClean="0">
                <a:latin typeface="+mj-lt"/>
              </a:rPr>
              <a:t>lil</a:t>
            </a:r>
            <a:r>
              <a:rPr lang="en-US" kern="0" dirty="0" smtClean="0">
                <a:latin typeface="+mj-lt"/>
              </a:rPr>
              <a:t> background on each/some</a:t>
            </a:r>
          </a:p>
          <a:p>
            <a:r>
              <a:rPr lang="en-US" kern="0" dirty="0" smtClean="0">
                <a:latin typeface="+mj-lt"/>
              </a:rPr>
              <a:t>Education programs</a:t>
            </a:r>
          </a:p>
        </p:txBody>
      </p:sp>
      <p:pic>
        <p:nvPicPr>
          <p:cNvPr id="2050" name="Picture 2" descr="2013 Astronaut Class Portrai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8838" y="3429000"/>
            <a:ext cx="3782149" cy="2522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871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Strange New Planet</a:t>
            </a:r>
            <a:endParaRPr lang="en-US" dirty="0"/>
          </a:p>
        </p:txBody>
      </p:sp>
      <p:sp>
        <p:nvSpPr>
          <p:cNvPr id="3" name="Content Placeholder 2"/>
          <p:cNvSpPr>
            <a:spLocks noGrp="1"/>
          </p:cNvSpPr>
          <p:nvPr>
            <p:ph idx="1"/>
          </p:nvPr>
        </p:nvSpPr>
        <p:spPr>
          <a:xfrm>
            <a:off x="457200" y="1981200"/>
            <a:ext cx="8229600" cy="2590800"/>
          </a:xfrm>
        </p:spPr>
        <p:txBody>
          <a:bodyPr/>
          <a:lstStyle/>
          <a:p>
            <a:r>
              <a:rPr lang="en-US" dirty="0" smtClean="0"/>
              <a:t>Work in NASA teams to collect data to plan missions and explore new worlds!</a:t>
            </a:r>
          </a:p>
          <a:p>
            <a:r>
              <a:rPr lang="en-US" dirty="0">
                <a:hlinkClick r:id="rId2"/>
              </a:rPr>
              <a:t>http://kepler.nasa.gov/multimedia/Interactives/HowKeplerDiscoversPlanetsElementary</a:t>
            </a:r>
            <a:r>
              <a:rPr lang="en-US" dirty="0" smtClean="0">
                <a:hlinkClick r:id="rId2"/>
              </a:rPr>
              <a:t>/#</a:t>
            </a:r>
            <a:endParaRPr lang="en-US" dirty="0" smtClean="0"/>
          </a:p>
          <a:p>
            <a:r>
              <a:rPr lang="en-US" dirty="0" smtClean="0"/>
              <a:t>Sort students by NASA center</a:t>
            </a:r>
          </a:p>
          <a:p>
            <a:r>
              <a:rPr lang="en-US" dirty="0" smtClean="0"/>
              <a:t>Assign student roles</a:t>
            </a:r>
            <a:endParaRPr lang="en-US" dirty="0"/>
          </a:p>
        </p:txBody>
      </p:sp>
    </p:spTree>
    <p:extLst>
      <p:ext uri="{BB962C8B-B14F-4D97-AF65-F5344CB8AC3E}">
        <p14:creationId xmlns:p14="http://schemas.microsoft.com/office/powerpoint/2010/main" val="241781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33887" y="381000"/>
            <a:ext cx="7772400" cy="685800"/>
          </a:xfrm>
          <a:prstGeom prst="rect">
            <a:avLst/>
          </a:prstGeom>
        </p:spPr>
        <p:txBody>
          <a:bodyPr/>
          <a:lstStyle>
            <a:lvl1pPr algn="ctr" rtl="0" eaLnBrk="1" fontAlgn="base" hangingPunct="1">
              <a:spcBef>
                <a:spcPct val="0"/>
              </a:spcBef>
              <a:spcAft>
                <a:spcPct val="0"/>
              </a:spcAft>
              <a:defRPr sz="3600" b="1">
                <a:solidFill>
                  <a:schemeClr val="tx1"/>
                </a:solidFill>
                <a:latin typeface="+mj-lt"/>
                <a:ea typeface="MS PGothic" pitchFamily="34" charset="-128"/>
                <a:cs typeface="+mj-cs"/>
              </a:defRPr>
            </a:lvl1pPr>
            <a:lvl2pPr algn="ctr" rtl="0" eaLnBrk="1" fontAlgn="base" hangingPunct="1">
              <a:spcBef>
                <a:spcPct val="0"/>
              </a:spcBef>
              <a:spcAft>
                <a:spcPct val="0"/>
              </a:spcAft>
              <a:defRPr sz="3600" b="1">
                <a:solidFill>
                  <a:schemeClr val="tx1"/>
                </a:solidFill>
                <a:latin typeface="Calibri" pitchFamily="34" charset="0"/>
                <a:ea typeface="MS PGothic" pitchFamily="34" charset="-128"/>
              </a:defRPr>
            </a:lvl2pPr>
            <a:lvl3pPr algn="ctr" rtl="0" eaLnBrk="1" fontAlgn="base" hangingPunct="1">
              <a:spcBef>
                <a:spcPct val="0"/>
              </a:spcBef>
              <a:spcAft>
                <a:spcPct val="0"/>
              </a:spcAft>
              <a:defRPr sz="3600" b="1">
                <a:solidFill>
                  <a:schemeClr val="tx1"/>
                </a:solidFill>
                <a:latin typeface="Calibri" pitchFamily="34" charset="0"/>
                <a:ea typeface="MS PGothic" pitchFamily="34" charset="-128"/>
              </a:defRPr>
            </a:lvl3pPr>
            <a:lvl4pPr algn="ctr" rtl="0" eaLnBrk="1" fontAlgn="base" hangingPunct="1">
              <a:spcBef>
                <a:spcPct val="0"/>
              </a:spcBef>
              <a:spcAft>
                <a:spcPct val="0"/>
              </a:spcAft>
              <a:defRPr sz="3600" b="1">
                <a:solidFill>
                  <a:schemeClr val="tx1"/>
                </a:solidFill>
                <a:latin typeface="Calibri" pitchFamily="34" charset="0"/>
                <a:ea typeface="MS PGothic" pitchFamily="34" charset="-128"/>
              </a:defRPr>
            </a:lvl4pPr>
            <a:lvl5pPr algn="ctr" rtl="0" eaLnBrk="1" fontAlgn="base" hangingPunct="1">
              <a:spcBef>
                <a:spcPct val="0"/>
              </a:spcBef>
              <a:spcAft>
                <a:spcPct val="0"/>
              </a:spcAft>
              <a:defRPr sz="3600" b="1">
                <a:solidFill>
                  <a:schemeClr val="tx1"/>
                </a:solidFill>
                <a:latin typeface="Calibri" pitchFamily="34" charset="0"/>
                <a:ea typeface="MS PGothic" pitchFamily="34" charset="-128"/>
              </a:defRPr>
            </a:lvl5pPr>
            <a:lvl6pPr marL="457200" algn="ctr" rtl="0" eaLnBrk="1" fontAlgn="base" hangingPunct="1">
              <a:spcBef>
                <a:spcPct val="0"/>
              </a:spcBef>
              <a:spcAft>
                <a:spcPct val="0"/>
              </a:spcAft>
              <a:defRPr sz="3600" b="1">
                <a:solidFill>
                  <a:schemeClr val="tx1"/>
                </a:solidFill>
                <a:latin typeface="Times New Roman" pitchFamily="18" charset="0"/>
              </a:defRPr>
            </a:lvl6pPr>
            <a:lvl7pPr marL="914400" algn="ctr" rtl="0" eaLnBrk="1" fontAlgn="base" hangingPunct="1">
              <a:spcBef>
                <a:spcPct val="0"/>
              </a:spcBef>
              <a:spcAft>
                <a:spcPct val="0"/>
              </a:spcAft>
              <a:defRPr sz="3600" b="1">
                <a:solidFill>
                  <a:schemeClr val="tx1"/>
                </a:solidFill>
                <a:latin typeface="Times New Roman" pitchFamily="18" charset="0"/>
              </a:defRPr>
            </a:lvl7pPr>
            <a:lvl8pPr marL="1371600" algn="ctr" rtl="0" eaLnBrk="1" fontAlgn="base" hangingPunct="1">
              <a:spcBef>
                <a:spcPct val="0"/>
              </a:spcBef>
              <a:spcAft>
                <a:spcPct val="0"/>
              </a:spcAft>
              <a:defRPr sz="3600" b="1">
                <a:solidFill>
                  <a:schemeClr val="tx1"/>
                </a:solidFill>
                <a:latin typeface="Times New Roman" pitchFamily="18" charset="0"/>
              </a:defRPr>
            </a:lvl8pPr>
            <a:lvl9pPr marL="1828800" algn="ctr" rtl="0" eaLnBrk="1" fontAlgn="base" hangingPunct="1">
              <a:spcBef>
                <a:spcPct val="0"/>
              </a:spcBef>
              <a:spcAft>
                <a:spcPct val="0"/>
              </a:spcAft>
              <a:defRPr sz="3600" b="1">
                <a:solidFill>
                  <a:schemeClr val="tx1"/>
                </a:solidFill>
                <a:latin typeface="Times New Roman" pitchFamily="18" charset="0"/>
              </a:defRPr>
            </a:lvl9pPr>
          </a:lstStyle>
          <a:p>
            <a:r>
              <a:rPr lang="en-US" kern="0" dirty="0" smtClean="0">
                <a:latin typeface="Arial" charset="0"/>
              </a:rPr>
              <a:t>Future Space Exploration</a:t>
            </a:r>
            <a:endParaRPr lang="en-US" kern="0" dirty="0" smtClean="0"/>
          </a:p>
        </p:txBody>
      </p:sp>
      <p:sp>
        <p:nvSpPr>
          <p:cNvPr id="5" name="Rectangle 3"/>
          <p:cNvSpPr txBox="1">
            <a:spLocks noChangeArrowheads="1"/>
          </p:cNvSpPr>
          <p:nvPr/>
        </p:nvSpPr>
        <p:spPr>
          <a:xfrm>
            <a:off x="457200" y="1143000"/>
            <a:ext cx="5257800" cy="4724400"/>
          </a:xfrm>
          <a:prstGeom prst="rect">
            <a:avLst/>
          </a:prstGeom>
        </p:spPr>
        <p:txBody>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S PGothic" pitchFamily="34" charset="-128"/>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Arial" charset="0"/>
                <a:ea typeface="MS PGothic" pitchFamily="34" charset="-128"/>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Arial" charset="0"/>
                <a:ea typeface="MS PGothic" pitchFamily="34" charset="-128"/>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Arial" charset="0"/>
                <a:ea typeface="MS PGothic" pitchFamily="34" charset="-128"/>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ea typeface="MS PGothic" pitchFamily="34" charset="-128"/>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9pPr>
          </a:lstStyle>
          <a:p>
            <a:r>
              <a:rPr lang="en-US" kern="0" dirty="0" smtClean="0">
                <a:latin typeface="+mj-lt"/>
              </a:rPr>
              <a:t>Manned mission to an asteroid?</a:t>
            </a:r>
          </a:p>
          <a:p>
            <a:r>
              <a:rPr lang="en-US" kern="0" dirty="0" smtClean="0">
                <a:latin typeface="+mj-lt"/>
              </a:rPr>
              <a:t>Return to Moon?</a:t>
            </a:r>
          </a:p>
          <a:p>
            <a:r>
              <a:rPr lang="en-US" kern="0" dirty="0" smtClean="0">
                <a:latin typeface="+mj-lt"/>
              </a:rPr>
              <a:t>Manned mission to Mars?</a:t>
            </a:r>
          </a:p>
          <a:p>
            <a:r>
              <a:rPr lang="en-US" kern="0" dirty="0" smtClean="0">
                <a:latin typeface="+mj-lt"/>
              </a:rPr>
              <a:t>NASA Space Launch System (SLS), Orion (Multi-purpose crew vehicle)</a:t>
            </a:r>
          </a:p>
        </p:txBody>
      </p:sp>
      <p:pic>
        <p:nvPicPr>
          <p:cNvPr id="4098" name="Picture 2" descr="http://media.al.com/wire/photo/-ceed9e2a709faf7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431" r="28699" b="5395"/>
          <a:stretch/>
        </p:blipFill>
        <p:spPr bwMode="auto">
          <a:xfrm>
            <a:off x="5486400" y="1143000"/>
            <a:ext cx="3429000" cy="27432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4100" name="Picture 4" descr="https://sphotos-a.xx.fbcdn.net/hphotos-ash3/p480x480/541844_395263163893159_1243305012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434443"/>
            <a:ext cx="3810000" cy="261257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4102" name="Picture 6" descr="http://www.nasa.gov/centers/dryden/images/content/299746main_Or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2744" y="4038600"/>
            <a:ext cx="3097226" cy="243046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2426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Number Placeholder 5"/>
          <p:cNvSpPr txBox="1">
            <a:spLocks noGrp="1"/>
          </p:cNvSpPr>
          <p:nvPr/>
        </p:nvSpPr>
        <p:spPr bwMode="auto">
          <a:xfrm>
            <a:off x="6781800" y="6248400"/>
            <a:ext cx="1905000" cy="457200"/>
          </a:xfrm>
          <a:prstGeom prst="rect">
            <a:avLst/>
          </a:prstGeom>
          <a:noFill/>
          <a:ln w="9525">
            <a:noFill/>
            <a:miter lim="800000"/>
            <a:headEnd/>
            <a:tailEnd/>
          </a:ln>
        </p:spPr>
        <p:txBody>
          <a:bodyPr/>
          <a:lstStyle/>
          <a:p>
            <a:pPr algn="r"/>
            <a:fld id="{3514E44E-268A-45D2-B16D-743B022590B2}" type="slidenum">
              <a:rPr lang="en-US" sz="1000" b="0"/>
              <a:pPr algn="r"/>
              <a:t>21</a:t>
            </a:fld>
            <a:endParaRPr lang="en-US" sz="1000" b="0" dirty="0"/>
          </a:p>
        </p:txBody>
      </p:sp>
      <p:sp>
        <p:nvSpPr>
          <p:cNvPr id="20482" name="Rectangle 2"/>
          <p:cNvSpPr>
            <a:spLocks noGrp="1" noChangeArrowheads="1"/>
          </p:cNvSpPr>
          <p:nvPr>
            <p:ph type="title" idx="4294967295"/>
          </p:nvPr>
        </p:nvSpPr>
        <p:spPr>
          <a:xfrm>
            <a:off x="533400" y="685800"/>
            <a:ext cx="8610600" cy="838200"/>
          </a:xfrm>
        </p:spPr>
        <p:txBody>
          <a:bodyPr/>
          <a:lstStyle/>
          <a:p>
            <a:pPr algn="ctr" eaLnBrk="1" hangingPunct="1"/>
            <a:r>
              <a:rPr lang="en-US" sz="4000" dirty="0" smtClean="0">
                <a:solidFill>
                  <a:schemeClr val="tx1"/>
                </a:solidFill>
              </a:rPr>
              <a:t>Galileo </a:t>
            </a:r>
            <a:r>
              <a:rPr lang="en-US" sz="4000" smtClean="0">
                <a:solidFill>
                  <a:schemeClr val="tx1"/>
                </a:solidFill>
              </a:rPr>
              <a:t>Galilei </a:t>
            </a:r>
            <a:r>
              <a:rPr lang="en-US" sz="4000" dirty="0" smtClean="0">
                <a:solidFill>
                  <a:schemeClr val="tx1"/>
                </a:solidFill>
              </a:rPr>
              <a:t>(1564 – 1642)</a:t>
            </a:r>
          </a:p>
        </p:txBody>
      </p:sp>
      <p:sp>
        <p:nvSpPr>
          <p:cNvPr id="20483" name="Rectangle 3"/>
          <p:cNvSpPr>
            <a:spLocks noGrp="1" noChangeArrowheads="1"/>
          </p:cNvSpPr>
          <p:nvPr>
            <p:ph type="body" idx="4294967295"/>
          </p:nvPr>
        </p:nvSpPr>
        <p:spPr>
          <a:xfrm>
            <a:off x="1066800" y="1981200"/>
            <a:ext cx="8077200" cy="4114800"/>
          </a:xfrm>
        </p:spPr>
        <p:txBody>
          <a:bodyPr/>
          <a:lstStyle/>
          <a:p>
            <a:pPr marL="0" indent="0" eaLnBrk="1" hangingPunct="1">
              <a:buClr>
                <a:schemeClr val="tx1"/>
              </a:buClr>
              <a:buFont typeface="Wingdings" pitchFamily="2" charset="2"/>
              <a:buNone/>
            </a:pPr>
            <a:endParaRPr lang="en-US" dirty="0" smtClean="0"/>
          </a:p>
          <a:p>
            <a:pPr marL="0" indent="0" eaLnBrk="1" hangingPunct="1">
              <a:buClr>
                <a:schemeClr val="tx1"/>
              </a:buClr>
              <a:buFont typeface="Wingdings" pitchFamily="2" charset="2"/>
              <a:buNone/>
            </a:pPr>
            <a:endParaRPr lang="en-US" dirty="0" smtClean="0"/>
          </a:p>
        </p:txBody>
      </p:sp>
      <p:pic>
        <p:nvPicPr>
          <p:cNvPr id="20484" name="Picture 4" descr="galileo_sustermans">
            <a:hlinkClick r:id="rId3"/>
          </p:cNvPr>
          <p:cNvPicPr>
            <a:picLocks noChangeAspect="1" noChangeArrowheads="1"/>
          </p:cNvPicPr>
          <p:nvPr/>
        </p:nvPicPr>
        <p:blipFill>
          <a:blip r:embed="rId4" cstate="print"/>
          <a:srcRect/>
          <a:stretch>
            <a:fillRect/>
          </a:stretch>
        </p:blipFill>
        <p:spPr bwMode="auto">
          <a:xfrm>
            <a:off x="2209800" y="1655763"/>
            <a:ext cx="4572000" cy="4854575"/>
          </a:xfrm>
          <a:prstGeom prst="rect">
            <a:avLst/>
          </a:prstGeom>
          <a:noFill/>
          <a:ln w="9525">
            <a:noFill/>
            <a:miter lim="800000"/>
            <a:headEnd/>
            <a:tailEnd/>
          </a:ln>
        </p:spPr>
      </p:pic>
    </p:spTree>
    <p:extLst>
      <p:ext uri="{BB962C8B-B14F-4D97-AF65-F5344CB8AC3E}">
        <p14:creationId xmlns:p14="http://schemas.microsoft.com/office/powerpoint/2010/main" val="631523488"/>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Number Placeholder 4"/>
          <p:cNvSpPr txBox="1">
            <a:spLocks noGrp="1"/>
          </p:cNvSpPr>
          <p:nvPr/>
        </p:nvSpPr>
        <p:spPr bwMode="auto">
          <a:xfrm>
            <a:off x="6781800" y="6248400"/>
            <a:ext cx="1905000" cy="457200"/>
          </a:xfrm>
          <a:prstGeom prst="rect">
            <a:avLst/>
          </a:prstGeom>
          <a:noFill/>
          <a:ln w="9525">
            <a:noFill/>
            <a:miter lim="800000"/>
            <a:headEnd/>
            <a:tailEnd/>
          </a:ln>
        </p:spPr>
        <p:txBody>
          <a:bodyPr/>
          <a:lstStyle/>
          <a:p>
            <a:pPr algn="r"/>
            <a:fld id="{7F91855E-FE47-4AF7-8C5F-DFA843FA360F}" type="slidenum">
              <a:rPr lang="en-US" sz="1000" b="0"/>
              <a:pPr algn="r"/>
              <a:t>22</a:t>
            </a:fld>
            <a:endParaRPr lang="en-US" sz="1000" b="0" dirty="0"/>
          </a:p>
        </p:txBody>
      </p:sp>
      <p:sp>
        <p:nvSpPr>
          <p:cNvPr id="22530" name="Text Box 2"/>
          <p:cNvSpPr txBox="1">
            <a:spLocks noChangeArrowheads="1"/>
          </p:cNvSpPr>
          <p:nvPr/>
        </p:nvSpPr>
        <p:spPr bwMode="auto">
          <a:xfrm>
            <a:off x="609600" y="685800"/>
            <a:ext cx="8534400" cy="708025"/>
          </a:xfrm>
          <a:prstGeom prst="rect">
            <a:avLst/>
          </a:prstGeom>
          <a:noFill/>
          <a:ln w="9525">
            <a:noFill/>
            <a:miter lim="800000"/>
            <a:headEnd/>
            <a:tailEnd/>
          </a:ln>
        </p:spPr>
        <p:txBody>
          <a:bodyPr>
            <a:spAutoFit/>
          </a:bodyPr>
          <a:lstStyle/>
          <a:p>
            <a:pPr algn="ctr">
              <a:spcBef>
                <a:spcPct val="50000"/>
              </a:spcBef>
            </a:pPr>
            <a:r>
              <a:rPr lang="en-US" sz="4000" b="0" dirty="0"/>
              <a:t>Jupiter as Seen by Galileo</a:t>
            </a:r>
          </a:p>
        </p:txBody>
      </p:sp>
      <p:pic>
        <p:nvPicPr>
          <p:cNvPr id="22531" name="Picture 3" descr="JupiterPP0"/>
          <p:cNvPicPr>
            <a:picLocks noChangeAspect="1" noChangeArrowheads="1"/>
          </p:cNvPicPr>
          <p:nvPr/>
        </p:nvPicPr>
        <p:blipFill>
          <a:blip r:embed="rId3" cstate="print"/>
          <a:srcRect/>
          <a:stretch>
            <a:fillRect/>
          </a:stretch>
        </p:blipFill>
        <p:spPr bwMode="auto">
          <a:xfrm>
            <a:off x="2057400" y="1562100"/>
            <a:ext cx="5295900" cy="5295900"/>
          </a:xfrm>
          <a:prstGeom prst="rect">
            <a:avLst/>
          </a:prstGeom>
          <a:noFill/>
          <a:ln w="9525">
            <a:noFill/>
            <a:miter lim="800000"/>
            <a:headEnd/>
            <a:tailEnd/>
          </a:ln>
        </p:spPr>
      </p:pic>
    </p:spTree>
    <p:extLst>
      <p:ext uri="{BB962C8B-B14F-4D97-AF65-F5344CB8AC3E}">
        <p14:creationId xmlns:p14="http://schemas.microsoft.com/office/powerpoint/2010/main" val="1585432659"/>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4"/>
          <p:cNvSpPr txBox="1">
            <a:spLocks noGrp="1"/>
          </p:cNvSpPr>
          <p:nvPr/>
        </p:nvSpPr>
        <p:spPr bwMode="auto">
          <a:xfrm>
            <a:off x="6781800" y="6248400"/>
            <a:ext cx="1905000" cy="457200"/>
          </a:xfrm>
          <a:prstGeom prst="rect">
            <a:avLst/>
          </a:prstGeom>
          <a:noFill/>
          <a:ln w="9525">
            <a:noFill/>
            <a:miter lim="800000"/>
            <a:headEnd/>
            <a:tailEnd/>
          </a:ln>
        </p:spPr>
        <p:txBody>
          <a:bodyPr/>
          <a:lstStyle/>
          <a:p>
            <a:pPr algn="r"/>
            <a:fld id="{201E45B4-3DE1-4E3E-BC07-5BBE2B92BF52}" type="slidenum">
              <a:rPr lang="en-US" sz="1000" b="0"/>
              <a:pPr algn="r"/>
              <a:t>23</a:t>
            </a:fld>
            <a:endParaRPr lang="en-US" sz="1000" b="0" dirty="0"/>
          </a:p>
        </p:txBody>
      </p:sp>
      <p:pic>
        <p:nvPicPr>
          <p:cNvPr id="24579" name="Picture 2" descr="JupiterPP1+"/>
          <p:cNvPicPr>
            <a:picLocks noChangeAspect="1" noChangeArrowheads="1"/>
          </p:cNvPicPr>
          <p:nvPr/>
        </p:nvPicPr>
        <p:blipFill>
          <a:blip r:embed="rId3" cstate="print"/>
          <a:srcRect/>
          <a:stretch>
            <a:fillRect/>
          </a:stretch>
        </p:blipFill>
        <p:spPr bwMode="auto">
          <a:xfrm>
            <a:off x="374650" y="-768350"/>
            <a:ext cx="8394700" cy="8394700"/>
          </a:xfrm>
          <a:prstGeom prst="rect">
            <a:avLst/>
          </a:prstGeom>
          <a:noFill/>
          <a:ln w="9525">
            <a:noFill/>
            <a:miter lim="800000"/>
            <a:headEnd/>
            <a:tailEnd/>
          </a:ln>
        </p:spPr>
      </p:pic>
      <p:sp>
        <p:nvSpPr>
          <p:cNvPr id="24580" name="Text Box 3"/>
          <p:cNvSpPr txBox="1">
            <a:spLocks noChangeArrowheads="1"/>
          </p:cNvSpPr>
          <p:nvPr/>
        </p:nvSpPr>
        <p:spPr bwMode="auto">
          <a:xfrm>
            <a:off x="2514600" y="304800"/>
            <a:ext cx="4114800" cy="1465263"/>
          </a:xfrm>
          <a:prstGeom prst="rect">
            <a:avLst/>
          </a:prstGeom>
          <a:noFill/>
          <a:ln w="9525">
            <a:noFill/>
            <a:miter lim="800000"/>
            <a:headEnd/>
            <a:tailEnd/>
          </a:ln>
        </p:spPr>
        <p:txBody>
          <a:bodyPr>
            <a:spAutoFit/>
          </a:bodyPr>
          <a:lstStyle/>
          <a:p>
            <a:pPr algn="ctr">
              <a:spcBef>
                <a:spcPct val="50000"/>
              </a:spcBef>
            </a:pPr>
            <a:r>
              <a:rPr lang="en-US" sz="3600" dirty="0">
                <a:solidFill>
                  <a:schemeClr val="hlink"/>
                </a:solidFill>
              </a:rPr>
              <a:t>Observing Jupiter</a:t>
            </a:r>
          </a:p>
          <a:p>
            <a:pPr algn="ctr">
              <a:spcBef>
                <a:spcPct val="50000"/>
              </a:spcBef>
            </a:pPr>
            <a:r>
              <a:rPr lang="en-US" sz="3600" dirty="0">
                <a:solidFill>
                  <a:schemeClr val="hlink"/>
                </a:solidFill>
              </a:rPr>
              <a:t>Night 1</a:t>
            </a:r>
            <a:endParaRPr lang="en-US" sz="3600" dirty="0"/>
          </a:p>
        </p:txBody>
      </p:sp>
      <p:sp>
        <p:nvSpPr>
          <p:cNvPr id="2" name="Oval 1"/>
          <p:cNvSpPr/>
          <p:nvPr/>
        </p:nvSpPr>
        <p:spPr bwMode="auto">
          <a:xfrm>
            <a:off x="7734300" y="3352800"/>
            <a:ext cx="152400" cy="152400"/>
          </a:xfrm>
          <a:prstGeom prst="ellips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Arial" charset="0"/>
            </a:endParaRPr>
          </a:p>
        </p:txBody>
      </p:sp>
      <p:sp>
        <p:nvSpPr>
          <p:cNvPr id="6" name="Oval 5"/>
          <p:cNvSpPr/>
          <p:nvPr/>
        </p:nvSpPr>
        <p:spPr bwMode="auto">
          <a:xfrm>
            <a:off x="6324600" y="3352800"/>
            <a:ext cx="152400" cy="152400"/>
          </a:xfrm>
          <a:prstGeom prst="ellipse">
            <a:avLst/>
          </a:prstGeom>
          <a:solidFill>
            <a:schemeClr val="bg1">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Arial" charset="0"/>
            </a:endParaRPr>
          </a:p>
        </p:txBody>
      </p:sp>
      <p:sp>
        <p:nvSpPr>
          <p:cNvPr id="7" name="Oval 6"/>
          <p:cNvSpPr/>
          <p:nvPr/>
        </p:nvSpPr>
        <p:spPr bwMode="auto">
          <a:xfrm>
            <a:off x="5619750" y="3352800"/>
            <a:ext cx="152400" cy="152400"/>
          </a:xfrm>
          <a:prstGeom prst="ellipse">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Arial" charset="0"/>
            </a:endParaRPr>
          </a:p>
        </p:txBody>
      </p:sp>
      <p:sp>
        <p:nvSpPr>
          <p:cNvPr id="8" name="Oval 7"/>
          <p:cNvSpPr/>
          <p:nvPr/>
        </p:nvSpPr>
        <p:spPr bwMode="auto">
          <a:xfrm>
            <a:off x="3733800" y="3339548"/>
            <a:ext cx="152400" cy="152400"/>
          </a:xfrm>
          <a:prstGeom prst="ellipse">
            <a:avLst/>
          </a:prstGeom>
          <a:solidFill>
            <a:srgbClr val="FF33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634227468"/>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Number Placeholder 5"/>
          <p:cNvSpPr txBox="1">
            <a:spLocks noGrp="1"/>
          </p:cNvSpPr>
          <p:nvPr/>
        </p:nvSpPr>
        <p:spPr bwMode="auto">
          <a:xfrm>
            <a:off x="6781800" y="6248400"/>
            <a:ext cx="1905000" cy="457200"/>
          </a:xfrm>
          <a:prstGeom prst="rect">
            <a:avLst/>
          </a:prstGeom>
          <a:noFill/>
          <a:ln w="9525">
            <a:noFill/>
            <a:miter lim="800000"/>
            <a:headEnd/>
            <a:tailEnd/>
          </a:ln>
        </p:spPr>
        <p:txBody>
          <a:bodyPr/>
          <a:lstStyle/>
          <a:p>
            <a:pPr algn="r"/>
            <a:fld id="{12A63C02-6734-4DCC-BA54-E688E3C87ACC}" type="slidenum">
              <a:rPr lang="en-US" sz="1000" b="0"/>
              <a:pPr algn="r"/>
              <a:t>24</a:t>
            </a:fld>
            <a:endParaRPr lang="en-US" sz="1000" b="0" dirty="0"/>
          </a:p>
        </p:txBody>
      </p:sp>
      <p:sp>
        <p:nvSpPr>
          <p:cNvPr id="796674" name="Rectangle 2"/>
          <p:cNvSpPr>
            <a:spLocks noChangeArrowheads="1"/>
          </p:cNvSpPr>
          <p:nvPr/>
        </p:nvSpPr>
        <p:spPr bwMode="auto">
          <a:xfrm>
            <a:off x="0" y="0"/>
            <a:ext cx="9144000" cy="6858000"/>
          </a:xfrm>
          <a:prstGeom prst="rect">
            <a:avLst/>
          </a:prstGeom>
          <a:solidFill>
            <a:srgbClr val="7EAEFF"/>
          </a:solidFill>
          <a:ln w="9525">
            <a:solidFill>
              <a:schemeClr val="tx1"/>
            </a:solidFill>
            <a:miter lim="800000"/>
            <a:headEnd/>
            <a:tailEnd/>
          </a:ln>
          <a:effectLst/>
        </p:spPr>
        <p:txBody>
          <a:bodyPr wrap="none" anchor="ctr"/>
          <a:lstStyle/>
          <a:p>
            <a:pPr eaLnBrk="0" hangingPunct="0">
              <a:defRPr/>
            </a:pPr>
            <a:endParaRPr lang="en-US" dirty="0">
              <a:effectLst>
                <a:outerShdw blurRad="38100" dist="38100" dir="2700000" algn="tl">
                  <a:srgbClr val="000000">
                    <a:alpha val="43137"/>
                  </a:srgbClr>
                </a:outerShdw>
              </a:effectLst>
              <a:ea typeface="+mn-ea"/>
              <a:cs typeface="Simplified Arabic Fixed" pitchFamily="49" charset="-78"/>
            </a:endParaRPr>
          </a:p>
        </p:txBody>
      </p:sp>
      <p:sp>
        <p:nvSpPr>
          <p:cNvPr id="26627" name="Rectangle 3"/>
          <p:cNvSpPr>
            <a:spLocks noGrp="1" noChangeArrowheads="1"/>
          </p:cNvSpPr>
          <p:nvPr>
            <p:ph type="title" idx="4294967295"/>
          </p:nvPr>
        </p:nvSpPr>
        <p:spPr>
          <a:xfrm>
            <a:off x="0" y="838200"/>
            <a:ext cx="9144000" cy="1447800"/>
          </a:xfrm>
        </p:spPr>
        <p:txBody>
          <a:bodyPr/>
          <a:lstStyle/>
          <a:p>
            <a:pPr algn="ctr" eaLnBrk="1" hangingPunct="1"/>
            <a:r>
              <a:rPr lang="en-US" sz="6900" b="1" dirty="0" smtClean="0">
                <a:solidFill>
                  <a:srgbClr val="000000"/>
                </a:solidFill>
              </a:rPr>
              <a:t>Day Time</a:t>
            </a:r>
          </a:p>
        </p:txBody>
      </p:sp>
      <p:pic>
        <p:nvPicPr>
          <p:cNvPr id="26628" name="Picture 4" descr="pisa_cloudlessJE"/>
          <p:cNvPicPr>
            <a:picLocks noChangeAspect="1" noChangeArrowheads="1"/>
          </p:cNvPicPr>
          <p:nvPr/>
        </p:nvPicPr>
        <p:blipFill>
          <a:blip r:embed="rId3" cstate="print"/>
          <a:srcRect/>
          <a:stretch>
            <a:fillRect/>
          </a:stretch>
        </p:blipFill>
        <p:spPr bwMode="auto">
          <a:xfrm>
            <a:off x="0" y="3200400"/>
            <a:ext cx="9144000" cy="3657600"/>
          </a:xfrm>
          <a:prstGeom prst="rect">
            <a:avLst/>
          </a:prstGeom>
          <a:noFill/>
          <a:ln w="9525">
            <a:noFill/>
            <a:miter lim="800000"/>
            <a:headEnd/>
            <a:tailEnd/>
          </a:ln>
        </p:spPr>
      </p:pic>
    </p:spTree>
    <p:extLst>
      <p:ext uri="{BB962C8B-B14F-4D97-AF65-F5344CB8AC3E}">
        <p14:creationId xmlns:p14="http://schemas.microsoft.com/office/powerpoint/2010/main" val="3909733411"/>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4"/>
          <p:cNvSpPr txBox="1">
            <a:spLocks noGrp="1"/>
          </p:cNvSpPr>
          <p:nvPr/>
        </p:nvSpPr>
        <p:spPr bwMode="auto">
          <a:xfrm>
            <a:off x="6781800" y="6248400"/>
            <a:ext cx="1905000" cy="457200"/>
          </a:xfrm>
          <a:prstGeom prst="rect">
            <a:avLst/>
          </a:prstGeom>
          <a:noFill/>
          <a:ln w="9525">
            <a:noFill/>
            <a:miter lim="800000"/>
            <a:headEnd/>
            <a:tailEnd/>
          </a:ln>
        </p:spPr>
        <p:txBody>
          <a:bodyPr/>
          <a:lstStyle/>
          <a:p>
            <a:pPr algn="r"/>
            <a:fld id="{833BE487-E95E-4D00-A21D-1774F64729DE}" type="slidenum">
              <a:rPr lang="en-US" sz="1000" b="0"/>
              <a:pPr algn="r"/>
              <a:t>25</a:t>
            </a:fld>
            <a:endParaRPr lang="en-US" sz="1000" b="0" dirty="0"/>
          </a:p>
        </p:txBody>
      </p:sp>
      <p:pic>
        <p:nvPicPr>
          <p:cNvPr id="28675" name="Picture 2" descr="JupiterPP2+"/>
          <p:cNvPicPr>
            <a:picLocks noChangeAspect="1" noChangeArrowheads="1"/>
          </p:cNvPicPr>
          <p:nvPr/>
        </p:nvPicPr>
        <p:blipFill>
          <a:blip r:embed="rId3" cstate="print"/>
          <a:srcRect/>
          <a:stretch>
            <a:fillRect/>
          </a:stretch>
        </p:blipFill>
        <p:spPr bwMode="auto">
          <a:xfrm>
            <a:off x="374650" y="-768350"/>
            <a:ext cx="8394700" cy="8394700"/>
          </a:xfrm>
          <a:prstGeom prst="rect">
            <a:avLst/>
          </a:prstGeom>
          <a:noFill/>
          <a:ln w="9525">
            <a:noFill/>
            <a:miter lim="800000"/>
            <a:headEnd/>
            <a:tailEnd/>
          </a:ln>
        </p:spPr>
      </p:pic>
      <p:sp>
        <p:nvSpPr>
          <p:cNvPr id="28676" name="Text Box 3"/>
          <p:cNvSpPr txBox="1">
            <a:spLocks noChangeArrowheads="1"/>
          </p:cNvSpPr>
          <p:nvPr/>
        </p:nvSpPr>
        <p:spPr bwMode="auto">
          <a:xfrm>
            <a:off x="2514600" y="304800"/>
            <a:ext cx="4114800" cy="1465263"/>
          </a:xfrm>
          <a:prstGeom prst="rect">
            <a:avLst/>
          </a:prstGeom>
          <a:noFill/>
          <a:ln w="9525">
            <a:noFill/>
            <a:miter lim="800000"/>
            <a:headEnd/>
            <a:tailEnd/>
          </a:ln>
        </p:spPr>
        <p:txBody>
          <a:bodyPr>
            <a:spAutoFit/>
          </a:bodyPr>
          <a:lstStyle/>
          <a:p>
            <a:pPr algn="ctr">
              <a:spcBef>
                <a:spcPct val="50000"/>
              </a:spcBef>
            </a:pPr>
            <a:r>
              <a:rPr lang="en-US" sz="3600" dirty="0">
                <a:solidFill>
                  <a:schemeClr val="hlink"/>
                </a:solidFill>
              </a:rPr>
              <a:t>Observing Jupiter</a:t>
            </a:r>
          </a:p>
          <a:p>
            <a:pPr algn="ctr">
              <a:spcBef>
                <a:spcPct val="50000"/>
              </a:spcBef>
            </a:pPr>
            <a:r>
              <a:rPr lang="en-US" sz="3600" dirty="0">
                <a:solidFill>
                  <a:schemeClr val="hlink"/>
                </a:solidFill>
              </a:rPr>
              <a:t>Night 2</a:t>
            </a:r>
            <a:endParaRPr lang="en-US" sz="3600" dirty="0"/>
          </a:p>
        </p:txBody>
      </p:sp>
      <p:sp>
        <p:nvSpPr>
          <p:cNvPr id="5" name="Oval 4"/>
          <p:cNvSpPr/>
          <p:nvPr/>
        </p:nvSpPr>
        <p:spPr bwMode="auto">
          <a:xfrm>
            <a:off x="5257800" y="3352800"/>
            <a:ext cx="152400" cy="152400"/>
          </a:xfrm>
          <a:prstGeom prst="ellipse">
            <a:avLst/>
          </a:prstGeom>
          <a:solidFill>
            <a:srgbClr val="FF33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Arial" charset="0"/>
            </a:endParaRPr>
          </a:p>
        </p:txBody>
      </p:sp>
      <p:sp>
        <p:nvSpPr>
          <p:cNvPr id="6" name="Oval 5"/>
          <p:cNvSpPr/>
          <p:nvPr/>
        </p:nvSpPr>
        <p:spPr bwMode="auto">
          <a:xfrm>
            <a:off x="4191000" y="3352800"/>
            <a:ext cx="152400" cy="152400"/>
          </a:xfrm>
          <a:prstGeom prst="ellipse">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Arial" charset="0"/>
            </a:endParaRPr>
          </a:p>
        </p:txBody>
      </p:sp>
      <p:sp>
        <p:nvSpPr>
          <p:cNvPr id="7" name="Oval 6"/>
          <p:cNvSpPr/>
          <p:nvPr/>
        </p:nvSpPr>
        <p:spPr bwMode="auto">
          <a:xfrm>
            <a:off x="5638800" y="3336235"/>
            <a:ext cx="152400" cy="152400"/>
          </a:xfrm>
          <a:prstGeom prst="ellipse">
            <a:avLst/>
          </a:prstGeom>
          <a:solidFill>
            <a:schemeClr val="bg1">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Arial" charset="0"/>
            </a:endParaRPr>
          </a:p>
        </p:txBody>
      </p:sp>
      <p:sp>
        <p:nvSpPr>
          <p:cNvPr id="8" name="Oval 7"/>
          <p:cNvSpPr/>
          <p:nvPr/>
        </p:nvSpPr>
        <p:spPr bwMode="auto">
          <a:xfrm>
            <a:off x="7581900" y="3352800"/>
            <a:ext cx="152400" cy="152400"/>
          </a:xfrm>
          <a:prstGeom prst="ellips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575436451"/>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Number Placeholder 5"/>
          <p:cNvSpPr txBox="1">
            <a:spLocks noGrp="1"/>
          </p:cNvSpPr>
          <p:nvPr/>
        </p:nvSpPr>
        <p:spPr bwMode="auto">
          <a:xfrm>
            <a:off x="6781800" y="6248400"/>
            <a:ext cx="1905000" cy="457200"/>
          </a:xfrm>
          <a:prstGeom prst="rect">
            <a:avLst/>
          </a:prstGeom>
          <a:noFill/>
          <a:ln w="9525">
            <a:noFill/>
            <a:miter lim="800000"/>
            <a:headEnd/>
            <a:tailEnd/>
          </a:ln>
        </p:spPr>
        <p:txBody>
          <a:bodyPr/>
          <a:lstStyle/>
          <a:p>
            <a:pPr algn="r"/>
            <a:fld id="{5DB7B2F8-A807-4F76-A295-CD447D767FF6}" type="slidenum">
              <a:rPr lang="en-US" sz="1000" b="0"/>
              <a:pPr algn="r"/>
              <a:t>26</a:t>
            </a:fld>
            <a:endParaRPr lang="en-US" sz="1000" b="0" dirty="0"/>
          </a:p>
        </p:txBody>
      </p:sp>
      <p:sp>
        <p:nvSpPr>
          <p:cNvPr id="800770" name="Rectangle 2"/>
          <p:cNvSpPr>
            <a:spLocks noChangeArrowheads="1"/>
          </p:cNvSpPr>
          <p:nvPr/>
        </p:nvSpPr>
        <p:spPr bwMode="auto">
          <a:xfrm>
            <a:off x="0" y="0"/>
            <a:ext cx="9144000" cy="6858000"/>
          </a:xfrm>
          <a:prstGeom prst="rect">
            <a:avLst/>
          </a:prstGeom>
          <a:solidFill>
            <a:srgbClr val="7EAEFF"/>
          </a:solidFill>
          <a:ln w="9525">
            <a:solidFill>
              <a:schemeClr val="tx1"/>
            </a:solidFill>
            <a:miter lim="800000"/>
            <a:headEnd/>
            <a:tailEnd/>
          </a:ln>
          <a:effectLst/>
        </p:spPr>
        <p:txBody>
          <a:bodyPr wrap="none" anchor="ctr"/>
          <a:lstStyle/>
          <a:p>
            <a:pPr eaLnBrk="0" hangingPunct="0">
              <a:defRPr/>
            </a:pPr>
            <a:endParaRPr lang="en-US" dirty="0">
              <a:effectLst>
                <a:outerShdw blurRad="38100" dist="38100" dir="2700000" algn="tl">
                  <a:srgbClr val="000000">
                    <a:alpha val="43137"/>
                  </a:srgbClr>
                </a:outerShdw>
              </a:effectLst>
              <a:ea typeface="+mn-ea"/>
              <a:cs typeface="Simplified Arabic Fixed" pitchFamily="49" charset="-78"/>
            </a:endParaRPr>
          </a:p>
        </p:txBody>
      </p:sp>
      <p:sp>
        <p:nvSpPr>
          <p:cNvPr id="30723" name="Rectangle 3"/>
          <p:cNvSpPr>
            <a:spLocks noGrp="1" noChangeArrowheads="1"/>
          </p:cNvSpPr>
          <p:nvPr>
            <p:ph type="title" idx="4294967295"/>
          </p:nvPr>
        </p:nvSpPr>
        <p:spPr>
          <a:xfrm>
            <a:off x="0" y="838200"/>
            <a:ext cx="9144000" cy="1447800"/>
          </a:xfrm>
        </p:spPr>
        <p:txBody>
          <a:bodyPr/>
          <a:lstStyle/>
          <a:p>
            <a:pPr algn="ctr" eaLnBrk="1" hangingPunct="1"/>
            <a:r>
              <a:rPr lang="en-US" sz="6900" b="1" dirty="0" smtClean="0">
                <a:solidFill>
                  <a:srgbClr val="000000"/>
                </a:solidFill>
              </a:rPr>
              <a:t>Day Time</a:t>
            </a:r>
          </a:p>
        </p:txBody>
      </p:sp>
      <p:pic>
        <p:nvPicPr>
          <p:cNvPr id="30724" name="Picture 4" descr="pisa_cloudlessJE"/>
          <p:cNvPicPr>
            <a:picLocks noChangeAspect="1" noChangeArrowheads="1"/>
          </p:cNvPicPr>
          <p:nvPr/>
        </p:nvPicPr>
        <p:blipFill>
          <a:blip r:embed="rId3" cstate="print"/>
          <a:srcRect/>
          <a:stretch>
            <a:fillRect/>
          </a:stretch>
        </p:blipFill>
        <p:spPr bwMode="auto">
          <a:xfrm>
            <a:off x="0" y="3200400"/>
            <a:ext cx="9144000" cy="3657600"/>
          </a:xfrm>
          <a:prstGeom prst="rect">
            <a:avLst/>
          </a:prstGeom>
          <a:noFill/>
          <a:ln w="9525">
            <a:noFill/>
            <a:miter lim="800000"/>
            <a:headEnd/>
            <a:tailEnd/>
          </a:ln>
        </p:spPr>
      </p:pic>
    </p:spTree>
    <p:extLst>
      <p:ext uri="{BB962C8B-B14F-4D97-AF65-F5344CB8AC3E}">
        <p14:creationId xmlns:p14="http://schemas.microsoft.com/office/powerpoint/2010/main" val="673387971"/>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4"/>
          <p:cNvSpPr txBox="1">
            <a:spLocks noGrp="1"/>
          </p:cNvSpPr>
          <p:nvPr/>
        </p:nvSpPr>
        <p:spPr bwMode="auto">
          <a:xfrm>
            <a:off x="6781800" y="6248400"/>
            <a:ext cx="1905000" cy="457200"/>
          </a:xfrm>
          <a:prstGeom prst="rect">
            <a:avLst/>
          </a:prstGeom>
          <a:noFill/>
          <a:ln w="9525">
            <a:noFill/>
            <a:miter lim="800000"/>
            <a:headEnd/>
            <a:tailEnd/>
          </a:ln>
        </p:spPr>
        <p:txBody>
          <a:bodyPr/>
          <a:lstStyle/>
          <a:p>
            <a:pPr algn="r"/>
            <a:fld id="{F93F2929-2E38-49A1-9BBD-732A6D6DFBC7}" type="slidenum">
              <a:rPr lang="en-US" sz="1000" b="0"/>
              <a:pPr algn="r"/>
              <a:t>27</a:t>
            </a:fld>
            <a:endParaRPr lang="en-US" sz="1000" b="0" dirty="0"/>
          </a:p>
        </p:txBody>
      </p:sp>
      <p:pic>
        <p:nvPicPr>
          <p:cNvPr id="32771" name="Picture 2" descr="JupiterPP3+"/>
          <p:cNvPicPr>
            <a:picLocks noChangeAspect="1" noChangeArrowheads="1"/>
          </p:cNvPicPr>
          <p:nvPr/>
        </p:nvPicPr>
        <p:blipFill>
          <a:blip r:embed="rId3" cstate="print"/>
          <a:srcRect/>
          <a:stretch>
            <a:fillRect/>
          </a:stretch>
        </p:blipFill>
        <p:spPr bwMode="auto">
          <a:xfrm>
            <a:off x="374650" y="-768350"/>
            <a:ext cx="8394700" cy="8394700"/>
          </a:xfrm>
          <a:prstGeom prst="rect">
            <a:avLst/>
          </a:prstGeom>
          <a:noFill/>
          <a:ln w="9525">
            <a:noFill/>
            <a:miter lim="800000"/>
            <a:headEnd/>
            <a:tailEnd/>
          </a:ln>
        </p:spPr>
      </p:pic>
      <p:sp>
        <p:nvSpPr>
          <p:cNvPr id="32772" name="Text Box 3"/>
          <p:cNvSpPr txBox="1">
            <a:spLocks noChangeArrowheads="1"/>
          </p:cNvSpPr>
          <p:nvPr/>
        </p:nvSpPr>
        <p:spPr bwMode="auto">
          <a:xfrm>
            <a:off x="2514600" y="304800"/>
            <a:ext cx="4114800" cy="1465263"/>
          </a:xfrm>
          <a:prstGeom prst="rect">
            <a:avLst/>
          </a:prstGeom>
          <a:noFill/>
          <a:ln w="9525">
            <a:noFill/>
            <a:miter lim="800000"/>
            <a:headEnd/>
            <a:tailEnd/>
          </a:ln>
        </p:spPr>
        <p:txBody>
          <a:bodyPr>
            <a:spAutoFit/>
          </a:bodyPr>
          <a:lstStyle/>
          <a:p>
            <a:pPr algn="ctr">
              <a:spcBef>
                <a:spcPct val="50000"/>
              </a:spcBef>
            </a:pPr>
            <a:r>
              <a:rPr lang="en-US" sz="3600" dirty="0">
                <a:solidFill>
                  <a:schemeClr val="hlink"/>
                </a:solidFill>
              </a:rPr>
              <a:t>Observing Jupiter</a:t>
            </a:r>
          </a:p>
          <a:p>
            <a:pPr algn="ctr">
              <a:spcBef>
                <a:spcPct val="50000"/>
              </a:spcBef>
            </a:pPr>
            <a:r>
              <a:rPr lang="en-US" sz="3600" dirty="0">
                <a:solidFill>
                  <a:schemeClr val="hlink"/>
                </a:solidFill>
              </a:rPr>
              <a:t>Night 3</a:t>
            </a:r>
            <a:endParaRPr lang="en-US" sz="3600" dirty="0"/>
          </a:p>
        </p:txBody>
      </p:sp>
      <p:sp>
        <p:nvSpPr>
          <p:cNvPr id="5" name="Oval 4"/>
          <p:cNvSpPr/>
          <p:nvPr/>
        </p:nvSpPr>
        <p:spPr bwMode="auto">
          <a:xfrm>
            <a:off x="3733800" y="3339548"/>
            <a:ext cx="152400" cy="152400"/>
          </a:xfrm>
          <a:prstGeom prst="ellipse">
            <a:avLst/>
          </a:prstGeom>
          <a:solidFill>
            <a:srgbClr val="FF33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Arial" charset="0"/>
            </a:endParaRPr>
          </a:p>
        </p:txBody>
      </p:sp>
      <p:sp>
        <p:nvSpPr>
          <p:cNvPr id="6" name="Oval 5"/>
          <p:cNvSpPr/>
          <p:nvPr/>
        </p:nvSpPr>
        <p:spPr bwMode="auto">
          <a:xfrm>
            <a:off x="3352800" y="3339548"/>
            <a:ext cx="152400" cy="152400"/>
          </a:xfrm>
          <a:prstGeom prst="ellipse">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Arial" charset="0"/>
            </a:endParaRPr>
          </a:p>
        </p:txBody>
      </p:sp>
      <p:sp>
        <p:nvSpPr>
          <p:cNvPr id="7" name="Oval 6"/>
          <p:cNvSpPr/>
          <p:nvPr/>
        </p:nvSpPr>
        <p:spPr bwMode="auto">
          <a:xfrm>
            <a:off x="4114800" y="3309731"/>
            <a:ext cx="152400" cy="152400"/>
          </a:xfrm>
          <a:prstGeom prst="ellipse">
            <a:avLst/>
          </a:prstGeom>
          <a:solidFill>
            <a:schemeClr val="bg1">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Arial" charset="0"/>
            </a:endParaRPr>
          </a:p>
        </p:txBody>
      </p:sp>
      <p:sp>
        <p:nvSpPr>
          <p:cNvPr id="8" name="Oval 7"/>
          <p:cNvSpPr/>
          <p:nvPr/>
        </p:nvSpPr>
        <p:spPr bwMode="auto">
          <a:xfrm>
            <a:off x="7059820" y="3352800"/>
            <a:ext cx="152400" cy="152400"/>
          </a:xfrm>
          <a:prstGeom prst="ellips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908465118"/>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Number Placeholder 5"/>
          <p:cNvSpPr txBox="1">
            <a:spLocks noGrp="1"/>
          </p:cNvSpPr>
          <p:nvPr/>
        </p:nvSpPr>
        <p:spPr bwMode="auto">
          <a:xfrm>
            <a:off x="6781800" y="6248400"/>
            <a:ext cx="1905000" cy="457200"/>
          </a:xfrm>
          <a:prstGeom prst="rect">
            <a:avLst/>
          </a:prstGeom>
          <a:noFill/>
          <a:ln w="9525">
            <a:noFill/>
            <a:miter lim="800000"/>
            <a:headEnd/>
            <a:tailEnd/>
          </a:ln>
        </p:spPr>
        <p:txBody>
          <a:bodyPr/>
          <a:lstStyle/>
          <a:p>
            <a:pPr algn="r"/>
            <a:fld id="{4D1C1C03-6A0F-426C-A27C-E48185E70031}" type="slidenum">
              <a:rPr lang="en-US" sz="1000" b="0"/>
              <a:pPr algn="r"/>
              <a:t>28</a:t>
            </a:fld>
            <a:endParaRPr lang="en-US" sz="1000" b="0" dirty="0"/>
          </a:p>
        </p:txBody>
      </p:sp>
      <p:sp>
        <p:nvSpPr>
          <p:cNvPr id="804866" name="Rectangle 2"/>
          <p:cNvSpPr>
            <a:spLocks noChangeArrowheads="1"/>
          </p:cNvSpPr>
          <p:nvPr/>
        </p:nvSpPr>
        <p:spPr bwMode="auto">
          <a:xfrm>
            <a:off x="0" y="0"/>
            <a:ext cx="9144000" cy="6858000"/>
          </a:xfrm>
          <a:prstGeom prst="rect">
            <a:avLst/>
          </a:prstGeom>
          <a:solidFill>
            <a:srgbClr val="7EAEFF"/>
          </a:solidFill>
          <a:ln w="9525">
            <a:solidFill>
              <a:schemeClr val="tx1"/>
            </a:solidFill>
            <a:miter lim="800000"/>
            <a:headEnd/>
            <a:tailEnd/>
          </a:ln>
          <a:effectLst/>
        </p:spPr>
        <p:txBody>
          <a:bodyPr wrap="none" anchor="ctr"/>
          <a:lstStyle/>
          <a:p>
            <a:pPr eaLnBrk="0" hangingPunct="0">
              <a:defRPr/>
            </a:pPr>
            <a:endParaRPr lang="en-US" dirty="0">
              <a:effectLst>
                <a:outerShdw blurRad="38100" dist="38100" dir="2700000" algn="tl">
                  <a:srgbClr val="000000">
                    <a:alpha val="43137"/>
                  </a:srgbClr>
                </a:outerShdw>
              </a:effectLst>
              <a:ea typeface="+mn-ea"/>
              <a:cs typeface="Simplified Arabic Fixed" pitchFamily="49" charset="-78"/>
            </a:endParaRPr>
          </a:p>
        </p:txBody>
      </p:sp>
      <p:sp>
        <p:nvSpPr>
          <p:cNvPr id="34819" name="Rectangle 3"/>
          <p:cNvSpPr>
            <a:spLocks noGrp="1" noChangeArrowheads="1"/>
          </p:cNvSpPr>
          <p:nvPr>
            <p:ph type="title" idx="4294967295"/>
          </p:nvPr>
        </p:nvSpPr>
        <p:spPr>
          <a:xfrm>
            <a:off x="0" y="838200"/>
            <a:ext cx="9144000" cy="1447800"/>
          </a:xfrm>
        </p:spPr>
        <p:txBody>
          <a:bodyPr/>
          <a:lstStyle/>
          <a:p>
            <a:pPr algn="ctr" eaLnBrk="1" hangingPunct="1"/>
            <a:r>
              <a:rPr lang="en-US" sz="5700" b="1" dirty="0" smtClean="0">
                <a:solidFill>
                  <a:srgbClr val="000000"/>
                </a:solidFill>
              </a:rPr>
              <a:t>Day Time</a:t>
            </a:r>
          </a:p>
        </p:txBody>
      </p:sp>
      <p:sp>
        <p:nvSpPr>
          <p:cNvPr id="804868" name="Rectangle 4"/>
          <p:cNvSpPr>
            <a:spLocks noChangeArrowheads="1"/>
          </p:cNvSpPr>
          <p:nvPr/>
        </p:nvSpPr>
        <p:spPr bwMode="auto">
          <a:xfrm>
            <a:off x="1295400" y="2665413"/>
            <a:ext cx="7067550" cy="641350"/>
          </a:xfrm>
          <a:prstGeom prst="rect">
            <a:avLst/>
          </a:prstGeom>
          <a:noFill/>
          <a:ln w="9525">
            <a:noFill/>
            <a:miter lim="800000"/>
            <a:headEnd/>
            <a:tailEnd/>
          </a:ln>
          <a:effectLst/>
        </p:spPr>
        <p:txBody>
          <a:bodyPr wrap="none">
            <a:spAutoFit/>
          </a:bodyPr>
          <a:lstStyle/>
          <a:p>
            <a:pPr eaLnBrk="0" hangingPunct="0">
              <a:defRPr/>
            </a:pPr>
            <a:r>
              <a:rPr lang="en-US" sz="3600" dirty="0">
                <a:solidFill>
                  <a:srgbClr val="000000"/>
                </a:solidFill>
                <a:effectLst>
                  <a:outerShdw blurRad="38100" dist="38100" dir="2700000" algn="tl">
                    <a:srgbClr val="FFFFFF"/>
                  </a:outerShdw>
                </a:effectLst>
                <a:ea typeface="+mn-ea"/>
                <a:cs typeface="Simplified Arabic Fixed" pitchFamily="49" charset="-78"/>
              </a:rPr>
              <a:t>Make a Prediction for Night 4 …</a:t>
            </a:r>
          </a:p>
        </p:txBody>
      </p:sp>
      <p:pic>
        <p:nvPicPr>
          <p:cNvPr id="34821" name="Picture 5" descr="pisa_cloudlessJE"/>
          <p:cNvPicPr>
            <a:picLocks noChangeAspect="1" noChangeArrowheads="1"/>
          </p:cNvPicPr>
          <p:nvPr/>
        </p:nvPicPr>
        <p:blipFill>
          <a:blip r:embed="rId3" cstate="print"/>
          <a:srcRect/>
          <a:stretch>
            <a:fillRect/>
          </a:stretch>
        </p:blipFill>
        <p:spPr bwMode="auto">
          <a:xfrm>
            <a:off x="0" y="3200400"/>
            <a:ext cx="9144000" cy="3657600"/>
          </a:xfrm>
          <a:prstGeom prst="rect">
            <a:avLst/>
          </a:prstGeom>
          <a:noFill/>
          <a:ln w="9525">
            <a:noFill/>
            <a:miter lim="800000"/>
            <a:headEnd/>
            <a:tailEnd/>
          </a:ln>
        </p:spPr>
      </p:pic>
    </p:spTree>
    <p:extLst>
      <p:ext uri="{BB962C8B-B14F-4D97-AF65-F5344CB8AC3E}">
        <p14:creationId xmlns:p14="http://schemas.microsoft.com/office/powerpoint/2010/main" val="3271126083"/>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4"/>
          <p:cNvSpPr txBox="1">
            <a:spLocks noGrp="1"/>
          </p:cNvSpPr>
          <p:nvPr/>
        </p:nvSpPr>
        <p:spPr bwMode="auto">
          <a:xfrm>
            <a:off x="6781800" y="6248400"/>
            <a:ext cx="1905000" cy="457200"/>
          </a:xfrm>
          <a:prstGeom prst="rect">
            <a:avLst/>
          </a:prstGeom>
          <a:noFill/>
          <a:ln w="9525">
            <a:noFill/>
            <a:miter lim="800000"/>
            <a:headEnd/>
            <a:tailEnd/>
          </a:ln>
        </p:spPr>
        <p:txBody>
          <a:bodyPr/>
          <a:lstStyle/>
          <a:p>
            <a:pPr algn="r"/>
            <a:fld id="{FBFDCE9D-4FB5-472D-B53E-617D891E061E}" type="slidenum">
              <a:rPr lang="en-US" sz="1000" b="0"/>
              <a:pPr algn="r"/>
              <a:t>29</a:t>
            </a:fld>
            <a:endParaRPr lang="en-US" sz="1000" b="0" dirty="0"/>
          </a:p>
        </p:txBody>
      </p:sp>
      <p:pic>
        <p:nvPicPr>
          <p:cNvPr id="36867" name="Picture 2" descr="JupiterPP4+"/>
          <p:cNvPicPr>
            <a:picLocks noChangeAspect="1" noChangeArrowheads="1"/>
          </p:cNvPicPr>
          <p:nvPr/>
        </p:nvPicPr>
        <p:blipFill>
          <a:blip r:embed="rId3" cstate="print"/>
          <a:srcRect/>
          <a:stretch>
            <a:fillRect/>
          </a:stretch>
        </p:blipFill>
        <p:spPr bwMode="auto">
          <a:xfrm>
            <a:off x="374650" y="-762000"/>
            <a:ext cx="8394700" cy="8394700"/>
          </a:xfrm>
          <a:prstGeom prst="rect">
            <a:avLst/>
          </a:prstGeom>
          <a:noFill/>
          <a:ln w="9525">
            <a:noFill/>
            <a:miter lim="800000"/>
            <a:headEnd/>
            <a:tailEnd/>
          </a:ln>
        </p:spPr>
      </p:pic>
      <p:sp>
        <p:nvSpPr>
          <p:cNvPr id="36868" name="Text Box 3"/>
          <p:cNvSpPr txBox="1">
            <a:spLocks noChangeArrowheads="1"/>
          </p:cNvSpPr>
          <p:nvPr/>
        </p:nvSpPr>
        <p:spPr bwMode="auto">
          <a:xfrm>
            <a:off x="2514600" y="304800"/>
            <a:ext cx="4114800" cy="1465263"/>
          </a:xfrm>
          <a:prstGeom prst="rect">
            <a:avLst/>
          </a:prstGeom>
          <a:noFill/>
          <a:ln w="9525">
            <a:noFill/>
            <a:miter lim="800000"/>
            <a:headEnd/>
            <a:tailEnd/>
          </a:ln>
        </p:spPr>
        <p:txBody>
          <a:bodyPr>
            <a:spAutoFit/>
          </a:bodyPr>
          <a:lstStyle/>
          <a:p>
            <a:pPr algn="ctr">
              <a:spcBef>
                <a:spcPct val="50000"/>
              </a:spcBef>
            </a:pPr>
            <a:r>
              <a:rPr lang="en-US" sz="3600" dirty="0">
                <a:solidFill>
                  <a:schemeClr val="hlink"/>
                </a:solidFill>
              </a:rPr>
              <a:t>Observing Jupiter</a:t>
            </a:r>
          </a:p>
          <a:p>
            <a:pPr algn="ctr">
              <a:spcBef>
                <a:spcPct val="50000"/>
              </a:spcBef>
            </a:pPr>
            <a:r>
              <a:rPr lang="en-US" sz="3600" dirty="0">
                <a:solidFill>
                  <a:schemeClr val="hlink"/>
                </a:solidFill>
              </a:rPr>
              <a:t>Night 4</a:t>
            </a:r>
            <a:endParaRPr lang="en-US" sz="3600" dirty="0"/>
          </a:p>
        </p:txBody>
      </p:sp>
      <p:sp>
        <p:nvSpPr>
          <p:cNvPr id="5" name="Oval 4"/>
          <p:cNvSpPr/>
          <p:nvPr/>
        </p:nvSpPr>
        <p:spPr bwMode="auto">
          <a:xfrm>
            <a:off x="5257800" y="3352800"/>
            <a:ext cx="152400" cy="152400"/>
          </a:xfrm>
          <a:prstGeom prst="ellipse">
            <a:avLst/>
          </a:prstGeom>
          <a:solidFill>
            <a:srgbClr val="FF33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Arial" charset="0"/>
            </a:endParaRPr>
          </a:p>
        </p:txBody>
      </p:sp>
      <p:sp>
        <p:nvSpPr>
          <p:cNvPr id="6" name="Oval 5"/>
          <p:cNvSpPr/>
          <p:nvPr/>
        </p:nvSpPr>
        <p:spPr bwMode="auto">
          <a:xfrm>
            <a:off x="4800600" y="3352800"/>
            <a:ext cx="152400" cy="152400"/>
          </a:xfrm>
          <a:prstGeom prst="ellipse">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Arial" charset="0"/>
            </a:endParaRPr>
          </a:p>
        </p:txBody>
      </p:sp>
      <p:sp>
        <p:nvSpPr>
          <p:cNvPr id="7" name="Oval 6"/>
          <p:cNvSpPr/>
          <p:nvPr/>
        </p:nvSpPr>
        <p:spPr bwMode="auto">
          <a:xfrm>
            <a:off x="2971800" y="3352800"/>
            <a:ext cx="152400" cy="152400"/>
          </a:xfrm>
          <a:prstGeom prst="ellipse">
            <a:avLst/>
          </a:prstGeom>
          <a:solidFill>
            <a:schemeClr val="bg1">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Arial" charset="0"/>
            </a:endParaRPr>
          </a:p>
        </p:txBody>
      </p:sp>
      <p:sp>
        <p:nvSpPr>
          <p:cNvPr id="8" name="Oval 7"/>
          <p:cNvSpPr/>
          <p:nvPr/>
        </p:nvSpPr>
        <p:spPr bwMode="auto">
          <a:xfrm>
            <a:off x="6096000" y="3352800"/>
            <a:ext cx="152400" cy="152400"/>
          </a:xfrm>
          <a:prstGeom prst="ellips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725729046"/>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1.bp.blogspot.com/-0HndLYqAHJ4/UNrdSPf_9sI/AAAAAAAAAG0/kMX457rqsrM/s1600/Cartoon_Robot.png"/>
          <p:cNvPicPr>
            <a:picLocks noChangeAspect="1" noChangeArrowheads="1"/>
          </p:cNvPicPr>
          <p:nvPr/>
        </p:nvPicPr>
        <p:blipFill>
          <a:blip r:embed="rId3" cstate="print">
            <a:lum bright="-62000" contrast="-40000"/>
          </a:blip>
          <a:srcRect/>
          <a:stretch>
            <a:fillRect/>
          </a:stretch>
        </p:blipFill>
        <p:spPr bwMode="auto">
          <a:xfrm>
            <a:off x="2095500" y="797065"/>
            <a:ext cx="4953000" cy="5844249"/>
          </a:xfrm>
          <a:prstGeom prst="rect">
            <a:avLst/>
          </a:prstGeom>
          <a:noFill/>
        </p:spPr>
      </p:pic>
      <p:sp>
        <p:nvSpPr>
          <p:cNvPr id="4098" name="Rectangle 2"/>
          <p:cNvSpPr>
            <a:spLocks noGrp="1" noChangeArrowheads="1"/>
          </p:cNvSpPr>
          <p:nvPr>
            <p:ph type="title"/>
          </p:nvPr>
        </p:nvSpPr>
        <p:spPr>
          <a:xfrm>
            <a:off x="609600" y="381000"/>
            <a:ext cx="7772400" cy="990600"/>
          </a:xfrm>
        </p:spPr>
        <p:txBody>
          <a:bodyPr/>
          <a:lstStyle/>
          <a:p>
            <a:pPr eaLnBrk="1" hangingPunct="1"/>
            <a:r>
              <a:rPr lang="en-US" dirty="0" smtClean="0">
                <a:latin typeface="Arial" charset="0"/>
              </a:rPr>
              <a:t>What is a Robot?</a:t>
            </a:r>
            <a:endParaRPr lang="en-US" dirty="0" smtClean="0"/>
          </a:p>
        </p:txBody>
      </p:sp>
      <p:sp>
        <p:nvSpPr>
          <p:cNvPr id="4099" name="Rectangle 3"/>
          <p:cNvSpPr>
            <a:spLocks noGrp="1" noChangeArrowheads="1"/>
          </p:cNvSpPr>
          <p:nvPr>
            <p:ph idx="1"/>
          </p:nvPr>
        </p:nvSpPr>
        <p:spPr>
          <a:xfrm>
            <a:off x="381000" y="1447800"/>
            <a:ext cx="8382000" cy="4876800"/>
          </a:xfrm>
        </p:spPr>
        <p:txBody>
          <a:bodyPr/>
          <a:lstStyle/>
          <a:p>
            <a:r>
              <a:rPr lang="en-US" sz="2900" dirty="0" smtClean="0"/>
              <a:t>A mechanical device that:</a:t>
            </a:r>
          </a:p>
          <a:p>
            <a:pPr lvl="1"/>
            <a:r>
              <a:rPr lang="en-US" sz="2900" dirty="0" smtClean="0"/>
              <a:t>Operates at a distance (remotely).</a:t>
            </a:r>
          </a:p>
          <a:p>
            <a:pPr lvl="1"/>
            <a:r>
              <a:rPr lang="en-US" sz="2900" dirty="0" smtClean="0"/>
              <a:t>Operates automatically (autonomous) or by remote control (</a:t>
            </a:r>
            <a:r>
              <a:rPr lang="en-US" sz="2900" dirty="0" err="1" smtClean="0"/>
              <a:t>tele</a:t>
            </a:r>
            <a:r>
              <a:rPr lang="en-US" sz="2900" dirty="0" smtClean="0"/>
              <a:t>-operated).</a:t>
            </a:r>
            <a:endParaRPr lang="en-US" sz="2900" b="1" dirty="0" smtClean="0"/>
          </a:p>
          <a:p>
            <a:r>
              <a:rPr lang="en-US" sz="2900" dirty="0" smtClean="0"/>
              <a:t>NASA definition: </a:t>
            </a:r>
            <a:r>
              <a:rPr lang="en-US" sz="3200" dirty="0" smtClean="0"/>
              <a:t>a machine that is built to do a certain job again and again, or to do work that might be dangerous for humans</a:t>
            </a:r>
            <a:endParaRPr lang="en-US" sz="2900" dirty="0" smtClean="0"/>
          </a:p>
          <a:p>
            <a:pPr eaLnBrk="1" hangingPunct="1"/>
            <a:endParaRPr lang="en-US" dirty="0" smtClean="0">
              <a:latin typeface="Arial" charset="0"/>
            </a:endParaRPr>
          </a:p>
        </p:txBody>
      </p:sp>
    </p:spTree>
    <p:extLst>
      <p:ext uri="{BB962C8B-B14F-4D97-AF65-F5344CB8AC3E}">
        <p14:creationId xmlns:p14="http://schemas.microsoft.com/office/powerpoint/2010/main" val="404962061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fade">
                                      <p:cBhvr>
                                        <p:cTn id="7" dur="500"/>
                                        <p:tgtEl>
                                          <p:spTgt spid="40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99">
                                            <p:txEl>
                                              <p:pRg st="1" end="1"/>
                                            </p:txEl>
                                          </p:spTgt>
                                        </p:tgtEl>
                                        <p:attrNameLst>
                                          <p:attrName>style.visibility</p:attrName>
                                        </p:attrNameLst>
                                      </p:cBhvr>
                                      <p:to>
                                        <p:strVal val="visible"/>
                                      </p:to>
                                    </p:set>
                                    <p:animEffect transition="in" filter="fade">
                                      <p:cBhvr>
                                        <p:cTn id="12" dur="500"/>
                                        <p:tgtEl>
                                          <p:spTgt spid="40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99">
                                            <p:txEl>
                                              <p:pRg st="2" end="2"/>
                                            </p:txEl>
                                          </p:spTgt>
                                        </p:tgtEl>
                                        <p:attrNameLst>
                                          <p:attrName>style.visibility</p:attrName>
                                        </p:attrNameLst>
                                      </p:cBhvr>
                                      <p:to>
                                        <p:strVal val="visible"/>
                                      </p:to>
                                    </p:set>
                                    <p:animEffect transition="in" filter="fade">
                                      <p:cBhvr>
                                        <p:cTn id="17" dur="500"/>
                                        <p:tgtEl>
                                          <p:spTgt spid="40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099">
                                            <p:txEl>
                                              <p:pRg st="3" end="3"/>
                                            </p:txEl>
                                          </p:spTgt>
                                        </p:tgtEl>
                                        <p:attrNameLst>
                                          <p:attrName>style.visibility</p:attrName>
                                        </p:attrNameLst>
                                      </p:cBhvr>
                                      <p:to>
                                        <p:strVal val="visible"/>
                                      </p:to>
                                    </p:set>
                                    <p:animEffect transition="in" filter="fade">
                                      <p:cBhvr>
                                        <p:cTn id="22" dur="500"/>
                                        <p:tgtEl>
                                          <p:spTgt spid="40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Number Placeholder 5"/>
          <p:cNvSpPr txBox="1">
            <a:spLocks noGrp="1"/>
          </p:cNvSpPr>
          <p:nvPr/>
        </p:nvSpPr>
        <p:spPr bwMode="auto">
          <a:xfrm>
            <a:off x="6781800" y="6248400"/>
            <a:ext cx="1905000" cy="457200"/>
          </a:xfrm>
          <a:prstGeom prst="rect">
            <a:avLst/>
          </a:prstGeom>
          <a:noFill/>
          <a:ln w="9525">
            <a:noFill/>
            <a:miter lim="800000"/>
            <a:headEnd/>
            <a:tailEnd/>
          </a:ln>
        </p:spPr>
        <p:txBody>
          <a:bodyPr/>
          <a:lstStyle/>
          <a:p>
            <a:pPr algn="r"/>
            <a:fld id="{18CA1B29-B1BE-477D-872B-DC30CB01F9BA}" type="slidenum">
              <a:rPr lang="en-US" sz="1000" b="0"/>
              <a:pPr algn="r"/>
              <a:t>30</a:t>
            </a:fld>
            <a:endParaRPr lang="en-US" sz="1000" b="0" dirty="0"/>
          </a:p>
        </p:txBody>
      </p:sp>
      <p:sp>
        <p:nvSpPr>
          <p:cNvPr id="808962" name="Rectangle 2"/>
          <p:cNvSpPr>
            <a:spLocks noChangeArrowheads="1"/>
          </p:cNvSpPr>
          <p:nvPr/>
        </p:nvSpPr>
        <p:spPr bwMode="auto">
          <a:xfrm>
            <a:off x="0" y="0"/>
            <a:ext cx="9144000" cy="6858000"/>
          </a:xfrm>
          <a:prstGeom prst="rect">
            <a:avLst/>
          </a:prstGeom>
          <a:solidFill>
            <a:srgbClr val="7EAEFF"/>
          </a:solidFill>
          <a:ln w="9525">
            <a:solidFill>
              <a:schemeClr val="tx1"/>
            </a:solidFill>
            <a:miter lim="800000"/>
            <a:headEnd/>
            <a:tailEnd/>
          </a:ln>
          <a:effectLst/>
        </p:spPr>
        <p:txBody>
          <a:bodyPr wrap="none" anchor="ctr"/>
          <a:lstStyle/>
          <a:p>
            <a:pPr eaLnBrk="0" hangingPunct="0">
              <a:defRPr/>
            </a:pPr>
            <a:endParaRPr lang="en-US" dirty="0">
              <a:effectLst>
                <a:outerShdw blurRad="38100" dist="38100" dir="2700000" algn="tl">
                  <a:srgbClr val="000000">
                    <a:alpha val="43137"/>
                  </a:srgbClr>
                </a:outerShdw>
              </a:effectLst>
              <a:ea typeface="+mn-ea"/>
              <a:cs typeface="Simplified Arabic Fixed" pitchFamily="49" charset="-78"/>
            </a:endParaRPr>
          </a:p>
        </p:txBody>
      </p:sp>
      <p:sp>
        <p:nvSpPr>
          <p:cNvPr id="38915" name="Rectangle 3"/>
          <p:cNvSpPr>
            <a:spLocks noGrp="1" noChangeArrowheads="1"/>
          </p:cNvSpPr>
          <p:nvPr>
            <p:ph type="title" idx="4294967295"/>
          </p:nvPr>
        </p:nvSpPr>
        <p:spPr>
          <a:xfrm>
            <a:off x="0" y="838200"/>
            <a:ext cx="9144000" cy="1447800"/>
          </a:xfrm>
        </p:spPr>
        <p:txBody>
          <a:bodyPr/>
          <a:lstStyle/>
          <a:p>
            <a:pPr algn="ctr" eaLnBrk="1" hangingPunct="1"/>
            <a:r>
              <a:rPr lang="en-US" sz="5700" b="1" dirty="0" smtClean="0">
                <a:solidFill>
                  <a:srgbClr val="000000"/>
                </a:solidFill>
              </a:rPr>
              <a:t>Day Time</a:t>
            </a:r>
          </a:p>
        </p:txBody>
      </p:sp>
      <p:sp>
        <p:nvSpPr>
          <p:cNvPr id="808964" name="Rectangle 4"/>
          <p:cNvSpPr>
            <a:spLocks noChangeArrowheads="1"/>
          </p:cNvSpPr>
          <p:nvPr/>
        </p:nvSpPr>
        <p:spPr bwMode="auto">
          <a:xfrm>
            <a:off x="1295400" y="2665413"/>
            <a:ext cx="7067550" cy="641350"/>
          </a:xfrm>
          <a:prstGeom prst="rect">
            <a:avLst/>
          </a:prstGeom>
          <a:noFill/>
          <a:ln w="9525">
            <a:noFill/>
            <a:miter lim="800000"/>
            <a:headEnd/>
            <a:tailEnd/>
          </a:ln>
          <a:effectLst/>
        </p:spPr>
        <p:txBody>
          <a:bodyPr wrap="none">
            <a:spAutoFit/>
          </a:bodyPr>
          <a:lstStyle/>
          <a:p>
            <a:pPr eaLnBrk="0" hangingPunct="0">
              <a:defRPr/>
            </a:pPr>
            <a:r>
              <a:rPr lang="en-US" sz="3600" dirty="0">
                <a:solidFill>
                  <a:srgbClr val="000000"/>
                </a:solidFill>
                <a:effectLst>
                  <a:outerShdw blurRad="38100" dist="38100" dir="2700000" algn="tl">
                    <a:srgbClr val="FFFFFF"/>
                  </a:outerShdw>
                </a:effectLst>
                <a:ea typeface="+mn-ea"/>
                <a:cs typeface="Simplified Arabic Fixed" pitchFamily="49" charset="-78"/>
              </a:rPr>
              <a:t>Make a Prediction for Night 5 …</a:t>
            </a:r>
          </a:p>
        </p:txBody>
      </p:sp>
      <p:pic>
        <p:nvPicPr>
          <p:cNvPr id="38917" name="Picture 5" descr="pisa_cloudlessJE"/>
          <p:cNvPicPr>
            <a:picLocks noChangeAspect="1" noChangeArrowheads="1"/>
          </p:cNvPicPr>
          <p:nvPr/>
        </p:nvPicPr>
        <p:blipFill>
          <a:blip r:embed="rId3" cstate="print"/>
          <a:srcRect/>
          <a:stretch>
            <a:fillRect/>
          </a:stretch>
        </p:blipFill>
        <p:spPr bwMode="auto">
          <a:xfrm>
            <a:off x="0" y="3200400"/>
            <a:ext cx="9144000" cy="3657600"/>
          </a:xfrm>
          <a:prstGeom prst="rect">
            <a:avLst/>
          </a:prstGeom>
          <a:noFill/>
          <a:ln w="9525">
            <a:noFill/>
            <a:miter lim="800000"/>
            <a:headEnd/>
            <a:tailEnd/>
          </a:ln>
        </p:spPr>
      </p:pic>
    </p:spTree>
    <p:extLst>
      <p:ext uri="{BB962C8B-B14F-4D97-AF65-F5344CB8AC3E}">
        <p14:creationId xmlns:p14="http://schemas.microsoft.com/office/powerpoint/2010/main" val="1623449580"/>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4"/>
          <p:cNvSpPr txBox="1">
            <a:spLocks noGrp="1"/>
          </p:cNvSpPr>
          <p:nvPr/>
        </p:nvSpPr>
        <p:spPr bwMode="auto">
          <a:xfrm>
            <a:off x="6781800" y="6248400"/>
            <a:ext cx="1905000" cy="457200"/>
          </a:xfrm>
          <a:prstGeom prst="rect">
            <a:avLst/>
          </a:prstGeom>
          <a:noFill/>
          <a:ln w="9525">
            <a:noFill/>
            <a:miter lim="800000"/>
            <a:headEnd/>
            <a:tailEnd/>
          </a:ln>
        </p:spPr>
        <p:txBody>
          <a:bodyPr/>
          <a:lstStyle/>
          <a:p>
            <a:pPr algn="r"/>
            <a:fld id="{DF791362-B199-4803-BF45-E972BF671DB4}" type="slidenum">
              <a:rPr lang="en-US" sz="1000" b="0"/>
              <a:pPr algn="r"/>
              <a:t>31</a:t>
            </a:fld>
            <a:endParaRPr lang="en-US" sz="1000" b="0" dirty="0"/>
          </a:p>
        </p:txBody>
      </p:sp>
      <p:pic>
        <p:nvPicPr>
          <p:cNvPr id="40963" name="Picture 2" descr="JupiterPP5+"/>
          <p:cNvPicPr>
            <a:picLocks noChangeAspect="1" noChangeArrowheads="1"/>
          </p:cNvPicPr>
          <p:nvPr/>
        </p:nvPicPr>
        <p:blipFill>
          <a:blip r:embed="rId3" cstate="print"/>
          <a:srcRect/>
          <a:stretch>
            <a:fillRect/>
          </a:stretch>
        </p:blipFill>
        <p:spPr bwMode="auto">
          <a:xfrm>
            <a:off x="374650" y="-768350"/>
            <a:ext cx="8394700" cy="8394700"/>
          </a:xfrm>
          <a:prstGeom prst="rect">
            <a:avLst/>
          </a:prstGeom>
          <a:noFill/>
          <a:ln w="9525">
            <a:noFill/>
            <a:miter lim="800000"/>
            <a:headEnd/>
            <a:tailEnd/>
          </a:ln>
        </p:spPr>
      </p:pic>
      <p:sp>
        <p:nvSpPr>
          <p:cNvPr id="40964" name="Text Box 3"/>
          <p:cNvSpPr txBox="1">
            <a:spLocks noChangeArrowheads="1"/>
          </p:cNvSpPr>
          <p:nvPr/>
        </p:nvSpPr>
        <p:spPr bwMode="auto">
          <a:xfrm>
            <a:off x="2514600" y="304800"/>
            <a:ext cx="4114800" cy="1465263"/>
          </a:xfrm>
          <a:prstGeom prst="rect">
            <a:avLst/>
          </a:prstGeom>
          <a:noFill/>
          <a:ln w="9525">
            <a:noFill/>
            <a:miter lim="800000"/>
            <a:headEnd/>
            <a:tailEnd/>
          </a:ln>
        </p:spPr>
        <p:txBody>
          <a:bodyPr>
            <a:spAutoFit/>
          </a:bodyPr>
          <a:lstStyle/>
          <a:p>
            <a:pPr algn="ctr">
              <a:spcBef>
                <a:spcPct val="50000"/>
              </a:spcBef>
            </a:pPr>
            <a:r>
              <a:rPr lang="en-US" sz="3600" dirty="0">
                <a:solidFill>
                  <a:schemeClr val="hlink"/>
                </a:solidFill>
              </a:rPr>
              <a:t>Observing Jupiter</a:t>
            </a:r>
          </a:p>
          <a:p>
            <a:pPr algn="ctr">
              <a:spcBef>
                <a:spcPct val="50000"/>
              </a:spcBef>
            </a:pPr>
            <a:r>
              <a:rPr lang="en-US" sz="3600" dirty="0">
                <a:solidFill>
                  <a:schemeClr val="hlink"/>
                </a:solidFill>
              </a:rPr>
              <a:t>Night 5</a:t>
            </a:r>
            <a:endParaRPr lang="en-US" sz="3600" dirty="0"/>
          </a:p>
        </p:txBody>
      </p:sp>
      <p:sp>
        <p:nvSpPr>
          <p:cNvPr id="5" name="Oval 4"/>
          <p:cNvSpPr/>
          <p:nvPr/>
        </p:nvSpPr>
        <p:spPr bwMode="auto">
          <a:xfrm>
            <a:off x="3733800" y="3352800"/>
            <a:ext cx="152400" cy="152400"/>
          </a:xfrm>
          <a:prstGeom prst="ellipse">
            <a:avLst/>
          </a:prstGeom>
          <a:solidFill>
            <a:srgbClr val="FF33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Arial" charset="0"/>
            </a:endParaRPr>
          </a:p>
        </p:txBody>
      </p:sp>
      <p:sp>
        <p:nvSpPr>
          <p:cNvPr id="6" name="Oval 5"/>
          <p:cNvSpPr/>
          <p:nvPr/>
        </p:nvSpPr>
        <p:spPr bwMode="auto">
          <a:xfrm>
            <a:off x="5619750" y="3352800"/>
            <a:ext cx="152400" cy="152400"/>
          </a:xfrm>
          <a:prstGeom prst="ellipse">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Arial" charset="0"/>
            </a:endParaRPr>
          </a:p>
        </p:txBody>
      </p:sp>
      <p:sp>
        <p:nvSpPr>
          <p:cNvPr id="7" name="Oval 6"/>
          <p:cNvSpPr/>
          <p:nvPr/>
        </p:nvSpPr>
        <p:spPr bwMode="auto">
          <a:xfrm>
            <a:off x="2638425" y="3352800"/>
            <a:ext cx="152400" cy="152400"/>
          </a:xfrm>
          <a:prstGeom prst="ellipse">
            <a:avLst/>
          </a:prstGeom>
          <a:solidFill>
            <a:schemeClr val="bg1">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Arial" charset="0"/>
            </a:endParaRPr>
          </a:p>
        </p:txBody>
      </p:sp>
      <p:sp>
        <p:nvSpPr>
          <p:cNvPr id="8" name="Oval 7"/>
          <p:cNvSpPr/>
          <p:nvPr/>
        </p:nvSpPr>
        <p:spPr bwMode="auto">
          <a:xfrm>
            <a:off x="4902200" y="3352800"/>
            <a:ext cx="152400" cy="152400"/>
          </a:xfrm>
          <a:prstGeom prst="ellips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567372889"/>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Number Placeholder 5"/>
          <p:cNvSpPr txBox="1">
            <a:spLocks noGrp="1"/>
          </p:cNvSpPr>
          <p:nvPr/>
        </p:nvSpPr>
        <p:spPr bwMode="auto">
          <a:xfrm>
            <a:off x="6781800" y="6248400"/>
            <a:ext cx="1905000" cy="457200"/>
          </a:xfrm>
          <a:prstGeom prst="rect">
            <a:avLst/>
          </a:prstGeom>
          <a:noFill/>
          <a:ln w="9525">
            <a:noFill/>
            <a:miter lim="800000"/>
            <a:headEnd/>
            <a:tailEnd/>
          </a:ln>
        </p:spPr>
        <p:txBody>
          <a:bodyPr/>
          <a:lstStyle/>
          <a:p>
            <a:pPr algn="r"/>
            <a:fld id="{5B72CA52-C271-42D5-89AA-0430A3896E55}" type="slidenum">
              <a:rPr lang="en-US" sz="1000" b="0"/>
              <a:pPr algn="r"/>
              <a:t>32</a:t>
            </a:fld>
            <a:endParaRPr lang="en-US" sz="1000" b="0" dirty="0"/>
          </a:p>
        </p:txBody>
      </p:sp>
      <p:sp>
        <p:nvSpPr>
          <p:cNvPr id="813058" name="Rectangle 2"/>
          <p:cNvSpPr>
            <a:spLocks noChangeArrowheads="1"/>
          </p:cNvSpPr>
          <p:nvPr/>
        </p:nvSpPr>
        <p:spPr bwMode="auto">
          <a:xfrm>
            <a:off x="0" y="0"/>
            <a:ext cx="9144000" cy="6858000"/>
          </a:xfrm>
          <a:prstGeom prst="rect">
            <a:avLst/>
          </a:prstGeom>
          <a:solidFill>
            <a:srgbClr val="7EAEFF"/>
          </a:solidFill>
          <a:ln w="9525">
            <a:solidFill>
              <a:schemeClr val="tx1"/>
            </a:solidFill>
            <a:miter lim="800000"/>
            <a:headEnd/>
            <a:tailEnd/>
          </a:ln>
          <a:effectLst/>
        </p:spPr>
        <p:txBody>
          <a:bodyPr wrap="none" anchor="ctr"/>
          <a:lstStyle/>
          <a:p>
            <a:pPr eaLnBrk="0" hangingPunct="0">
              <a:defRPr/>
            </a:pPr>
            <a:endParaRPr lang="en-US" dirty="0">
              <a:effectLst>
                <a:outerShdw blurRad="38100" dist="38100" dir="2700000" algn="tl">
                  <a:srgbClr val="000000">
                    <a:alpha val="43137"/>
                  </a:srgbClr>
                </a:outerShdw>
              </a:effectLst>
              <a:ea typeface="+mn-ea"/>
              <a:cs typeface="Simplified Arabic Fixed" pitchFamily="49" charset="-78"/>
            </a:endParaRPr>
          </a:p>
        </p:txBody>
      </p:sp>
      <p:sp>
        <p:nvSpPr>
          <p:cNvPr id="43011" name="Rectangle 3"/>
          <p:cNvSpPr>
            <a:spLocks noGrp="1" noChangeArrowheads="1"/>
          </p:cNvSpPr>
          <p:nvPr>
            <p:ph type="title" idx="4294967295"/>
          </p:nvPr>
        </p:nvSpPr>
        <p:spPr>
          <a:xfrm>
            <a:off x="0" y="838200"/>
            <a:ext cx="9144000" cy="1447800"/>
          </a:xfrm>
        </p:spPr>
        <p:txBody>
          <a:bodyPr/>
          <a:lstStyle/>
          <a:p>
            <a:pPr algn="ctr" eaLnBrk="1" hangingPunct="1"/>
            <a:r>
              <a:rPr lang="en-US" sz="5700" b="1" dirty="0" smtClean="0">
                <a:solidFill>
                  <a:srgbClr val="000000"/>
                </a:solidFill>
              </a:rPr>
              <a:t>Day Time</a:t>
            </a:r>
          </a:p>
        </p:txBody>
      </p:sp>
      <p:sp>
        <p:nvSpPr>
          <p:cNvPr id="813060" name="Rectangle 4"/>
          <p:cNvSpPr>
            <a:spLocks noChangeArrowheads="1"/>
          </p:cNvSpPr>
          <p:nvPr/>
        </p:nvSpPr>
        <p:spPr bwMode="auto">
          <a:xfrm>
            <a:off x="1295400" y="2665413"/>
            <a:ext cx="7067550" cy="641350"/>
          </a:xfrm>
          <a:prstGeom prst="rect">
            <a:avLst/>
          </a:prstGeom>
          <a:noFill/>
          <a:ln w="9525">
            <a:noFill/>
            <a:miter lim="800000"/>
            <a:headEnd/>
            <a:tailEnd/>
          </a:ln>
          <a:effectLst/>
        </p:spPr>
        <p:txBody>
          <a:bodyPr wrap="none">
            <a:spAutoFit/>
          </a:bodyPr>
          <a:lstStyle/>
          <a:p>
            <a:pPr eaLnBrk="0" hangingPunct="0">
              <a:defRPr/>
            </a:pPr>
            <a:r>
              <a:rPr lang="en-US" sz="3600" dirty="0">
                <a:solidFill>
                  <a:srgbClr val="000000"/>
                </a:solidFill>
                <a:effectLst>
                  <a:outerShdw blurRad="38100" dist="38100" dir="2700000" algn="tl">
                    <a:srgbClr val="FFFFFF"/>
                  </a:outerShdw>
                </a:effectLst>
                <a:ea typeface="+mn-ea"/>
                <a:cs typeface="Simplified Arabic Fixed" pitchFamily="49" charset="-78"/>
              </a:rPr>
              <a:t>Make a Prediction for Night 6 …</a:t>
            </a:r>
          </a:p>
        </p:txBody>
      </p:sp>
      <p:pic>
        <p:nvPicPr>
          <p:cNvPr id="43013" name="Picture 5" descr="pisa_cloudlessJE"/>
          <p:cNvPicPr>
            <a:picLocks noChangeAspect="1" noChangeArrowheads="1"/>
          </p:cNvPicPr>
          <p:nvPr/>
        </p:nvPicPr>
        <p:blipFill>
          <a:blip r:embed="rId3" cstate="print"/>
          <a:srcRect/>
          <a:stretch>
            <a:fillRect/>
          </a:stretch>
        </p:blipFill>
        <p:spPr bwMode="auto">
          <a:xfrm>
            <a:off x="0" y="3200400"/>
            <a:ext cx="9144000" cy="3657600"/>
          </a:xfrm>
          <a:prstGeom prst="rect">
            <a:avLst/>
          </a:prstGeom>
          <a:noFill/>
          <a:ln w="9525">
            <a:noFill/>
            <a:miter lim="800000"/>
            <a:headEnd/>
            <a:tailEnd/>
          </a:ln>
        </p:spPr>
      </p:pic>
    </p:spTree>
    <p:extLst>
      <p:ext uri="{BB962C8B-B14F-4D97-AF65-F5344CB8AC3E}">
        <p14:creationId xmlns:p14="http://schemas.microsoft.com/office/powerpoint/2010/main" val="2059260564"/>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4"/>
          <p:cNvSpPr txBox="1">
            <a:spLocks noGrp="1"/>
          </p:cNvSpPr>
          <p:nvPr/>
        </p:nvSpPr>
        <p:spPr bwMode="auto">
          <a:xfrm>
            <a:off x="6781800" y="6248400"/>
            <a:ext cx="1905000" cy="457200"/>
          </a:xfrm>
          <a:prstGeom prst="rect">
            <a:avLst/>
          </a:prstGeom>
          <a:noFill/>
          <a:ln w="9525">
            <a:noFill/>
            <a:miter lim="800000"/>
            <a:headEnd/>
            <a:tailEnd/>
          </a:ln>
        </p:spPr>
        <p:txBody>
          <a:bodyPr/>
          <a:lstStyle/>
          <a:p>
            <a:pPr algn="r"/>
            <a:fld id="{56913FA3-6789-4DB4-B354-EA5B74DFC44D}" type="slidenum">
              <a:rPr lang="en-US" sz="1000" b="0"/>
              <a:pPr algn="r"/>
              <a:t>33</a:t>
            </a:fld>
            <a:endParaRPr lang="en-US" sz="1000" b="0" dirty="0"/>
          </a:p>
        </p:txBody>
      </p:sp>
      <p:pic>
        <p:nvPicPr>
          <p:cNvPr id="45059" name="Picture 2" descr="JupiterPP6+"/>
          <p:cNvPicPr>
            <a:picLocks noChangeAspect="1" noChangeArrowheads="1"/>
          </p:cNvPicPr>
          <p:nvPr/>
        </p:nvPicPr>
        <p:blipFill>
          <a:blip r:embed="rId3" cstate="print"/>
          <a:srcRect/>
          <a:stretch>
            <a:fillRect/>
          </a:stretch>
        </p:blipFill>
        <p:spPr bwMode="auto">
          <a:xfrm>
            <a:off x="374650" y="-768350"/>
            <a:ext cx="8394700" cy="8394700"/>
          </a:xfrm>
          <a:prstGeom prst="rect">
            <a:avLst/>
          </a:prstGeom>
          <a:noFill/>
          <a:ln w="9525">
            <a:noFill/>
            <a:miter lim="800000"/>
            <a:headEnd/>
            <a:tailEnd/>
          </a:ln>
        </p:spPr>
      </p:pic>
      <p:sp>
        <p:nvSpPr>
          <p:cNvPr id="45060" name="Text Box 3"/>
          <p:cNvSpPr txBox="1">
            <a:spLocks noChangeArrowheads="1"/>
          </p:cNvSpPr>
          <p:nvPr/>
        </p:nvSpPr>
        <p:spPr bwMode="auto">
          <a:xfrm>
            <a:off x="2514600" y="304800"/>
            <a:ext cx="4114800" cy="1465263"/>
          </a:xfrm>
          <a:prstGeom prst="rect">
            <a:avLst/>
          </a:prstGeom>
          <a:noFill/>
          <a:ln w="9525">
            <a:noFill/>
            <a:miter lim="800000"/>
            <a:headEnd/>
            <a:tailEnd/>
          </a:ln>
        </p:spPr>
        <p:txBody>
          <a:bodyPr>
            <a:spAutoFit/>
          </a:bodyPr>
          <a:lstStyle/>
          <a:p>
            <a:pPr algn="ctr">
              <a:spcBef>
                <a:spcPct val="50000"/>
              </a:spcBef>
            </a:pPr>
            <a:r>
              <a:rPr lang="en-US" sz="3600" dirty="0">
                <a:solidFill>
                  <a:schemeClr val="hlink"/>
                </a:solidFill>
              </a:rPr>
              <a:t>Observing Jupiter</a:t>
            </a:r>
          </a:p>
          <a:p>
            <a:pPr algn="ctr">
              <a:spcBef>
                <a:spcPct val="50000"/>
              </a:spcBef>
            </a:pPr>
            <a:r>
              <a:rPr lang="en-US" sz="3600" dirty="0">
                <a:solidFill>
                  <a:schemeClr val="hlink"/>
                </a:solidFill>
              </a:rPr>
              <a:t>Night 6</a:t>
            </a:r>
            <a:endParaRPr lang="en-US" sz="3600" dirty="0"/>
          </a:p>
        </p:txBody>
      </p:sp>
      <p:sp>
        <p:nvSpPr>
          <p:cNvPr id="5" name="Oval 4"/>
          <p:cNvSpPr/>
          <p:nvPr/>
        </p:nvSpPr>
        <p:spPr bwMode="auto">
          <a:xfrm>
            <a:off x="5257800" y="3352800"/>
            <a:ext cx="152400" cy="152400"/>
          </a:xfrm>
          <a:prstGeom prst="ellipse">
            <a:avLst/>
          </a:prstGeom>
          <a:solidFill>
            <a:srgbClr val="FF33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Arial" charset="0"/>
            </a:endParaRPr>
          </a:p>
        </p:txBody>
      </p:sp>
      <p:sp>
        <p:nvSpPr>
          <p:cNvPr id="6" name="Oval 5"/>
          <p:cNvSpPr/>
          <p:nvPr/>
        </p:nvSpPr>
        <p:spPr bwMode="auto">
          <a:xfrm>
            <a:off x="4191000" y="3349487"/>
            <a:ext cx="152400" cy="152400"/>
          </a:xfrm>
          <a:prstGeom prst="ellipse">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Arial" charset="0"/>
            </a:endParaRPr>
          </a:p>
        </p:txBody>
      </p:sp>
      <p:sp>
        <p:nvSpPr>
          <p:cNvPr id="7" name="Oval 6"/>
          <p:cNvSpPr/>
          <p:nvPr/>
        </p:nvSpPr>
        <p:spPr bwMode="auto">
          <a:xfrm>
            <a:off x="3518452" y="3369365"/>
            <a:ext cx="152400" cy="152400"/>
          </a:xfrm>
          <a:prstGeom prst="ellipse">
            <a:avLst/>
          </a:prstGeom>
          <a:solidFill>
            <a:schemeClr val="bg1">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Arial" charset="0"/>
            </a:endParaRPr>
          </a:p>
        </p:txBody>
      </p:sp>
      <p:sp>
        <p:nvSpPr>
          <p:cNvPr id="8" name="Oval 7"/>
          <p:cNvSpPr/>
          <p:nvPr/>
        </p:nvSpPr>
        <p:spPr bwMode="auto">
          <a:xfrm>
            <a:off x="3168926" y="3349487"/>
            <a:ext cx="152400" cy="152400"/>
          </a:xfrm>
          <a:prstGeom prst="ellips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831846270"/>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Number Placeholder 5"/>
          <p:cNvSpPr txBox="1">
            <a:spLocks noGrp="1"/>
          </p:cNvSpPr>
          <p:nvPr/>
        </p:nvSpPr>
        <p:spPr bwMode="auto">
          <a:xfrm>
            <a:off x="6781800" y="6248400"/>
            <a:ext cx="1905000" cy="457200"/>
          </a:xfrm>
          <a:prstGeom prst="rect">
            <a:avLst/>
          </a:prstGeom>
          <a:noFill/>
          <a:ln w="9525">
            <a:noFill/>
            <a:miter lim="800000"/>
            <a:headEnd/>
            <a:tailEnd/>
          </a:ln>
        </p:spPr>
        <p:txBody>
          <a:bodyPr/>
          <a:lstStyle/>
          <a:p>
            <a:pPr algn="r"/>
            <a:fld id="{422831F4-8252-47F3-947B-918FEE9E3A53}" type="slidenum">
              <a:rPr lang="en-US" sz="1000" b="0"/>
              <a:pPr algn="r"/>
              <a:t>34</a:t>
            </a:fld>
            <a:endParaRPr lang="en-US" sz="1000" b="0" dirty="0"/>
          </a:p>
        </p:txBody>
      </p:sp>
      <p:sp>
        <p:nvSpPr>
          <p:cNvPr id="817154" name="Rectangle 2"/>
          <p:cNvSpPr>
            <a:spLocks noChangeArrowheads="1"/>
          </p:cNvSpPr>
          <p:nvPr/>
        </p:nvSpPr>
        <p:spPr bwMode="auto">
          <a:xfrm>
            <a:off x="0" y="0"/>
            <a:ext cx="9144000" cy="6858000"/>
          </a:xfrm>
          <a:prstGeom prst="rect">
            <a:avLst/>
          </a:prstGeom>
          <a:solidFill>
            <a:srgbClr val="7EAEFF"/>
          </a:solidFill>
          <a:ln w="9525">
            <a:solidFill>
              <a:schemeClr val="tx1"/>
            </a:solidFill>
            <a:miter lim="800000"/>
            <a:headEnd/>
            <a:tailEnd/>
          </a:ln>
          <a:effectLst/>
        </p:spPr>
        <p:txBody>
          <a:bodyPr wrap="none" anchor="ctr"/>
          <a:lstStyle/>
          <a:p>
            <a:pPr eaLnBrk="0" hangingPunct="0">
              <a:defRPr/>
            </a:pPr>
            <a:endParaRPr lang="en-US" dirty="0">
              <a:effectLst>
                <a:outerShdw blurRad="38100" dist="38100" dir="2700000" algn="tl">
                  <a:srgbClr val="000000">
                    <a:alpha val="43137"/>
                  </a:srgbClr>
                </a:outerShdw>
              </a:effectLst>
              <a:ea typeface="+mn-ea"/>
              <a:cs typeface="Simplified Arabic Fixed" pitchFamily="49" charset="-78"/>
            </a:endParaRPr>
          </a:p>
        </p:txBody>
      </p:sp>
      <p:sp>
        <p:nvSpPr>
          <p:cNvPr id="47107" name="Rectangle 3"/>
          <p:cNvSpPr>
            <a:spLocks noGrp="1" noChangeArrowheads="1"/>
          </p:cNvSpPr>
          <p:nvPr>
            <p:ph type="title" idx="4294967295"/>
          </p:nvPr>
        </p:nvSpPr>
        <p:spPr>
          <a:xfrm>
            <a:off x="0" y="838200"/>
            <a:ext cx="9144000" cy="1447800"/>
          </a:xfrm>
        </p:spPr>
        <p:txBody>
          <a:bodyPr/>
          <a:lstStyle/>
          <a:p>
            <a:pPr algn="ctr" eaLnBrk="1" hangingPunct="1"/>
            <a:r>
              <a:rPr lang="en-US" sz="5700" b="1" dirty="0" smtClean="0">
                <a:solidFill>
                  <a:srgbClr val="000000"/>
                </a:solidFill>
              </a:rPr>
              <a:t>Day Time</a:t>
            </a:r>
          </a:p>
        </p:txBody>
      </p:sp>
      <p:sp>
        <p:nvSpPr>
          <p:cNvPr id="817156" name="Rectangle 4"/>
          <p:cNvSpPr>
            <a:spLocks noChangeArrowheads="1"/>
          </p:cNvSpPr>
          <p:nvPr/>
        </p:nvSpPr>
        <p:spPr bwMode="auto">
          <a:xfrm>
            <a:off x="1295400" y="2665413"/>
            <a:ext cx="7067550" cy="641350"/>
          </a:xfrm>
          <a:prstGeom prst="rect">
            <a:avLst/>
          </a:prstGeom>
          <a:noFill/>
          <a:ln w="9525">
            <a:noFill/>
            <a:miter lim="800000"/>
            <a:headEnd/>
            <a:tailEnd/>
          </a:ln>
          <a:effectLst/>
        </p:spPr>
        <p:txBody>
          <a:bodyPr wrap="none">
            <a:spAutoFit/>
          </a:bodyPr>
          <a:lstStyle/>
          <a:p>
            <a:pPr eaLnBrk="0" hangingPunct="0">
              <a:defRPr/>
            </a:pPr>
            <a:r>
              <a:rPr lang="en-US" sz="3600" dirty="0">
                <a:solidFill>
                  <a:srgbClr val="000000"/>
                </a:solidFill>
                <a:effectLst>
                  <a:outerShdw blurRad="38100" dist="38100" dir="2700000" algn="tl">
                    <a:srgbClr val="FFFFFF"/>
                  </a:outerShdw>
                </a:effectLst>
                <a:ea typeface="+mn-ea"/>
                <a:cs typeface="Simplified Arabic Fixed" pitchFamily="49" charset="-78"/>
              </a:rPr>
              <a:t>Make a Prediction for Night 7 …</a:t>
            </a:r>
          </a:p>
        </p:txBody>
      </p:sp>
      <p:pic>
        <p:nvPicPr>
          <p:cNvPr id="47109" name="Picture 5" descr="pisa_cloudlessJE"/>
          <p:cNvPicPr>
            <a:picLocks noChangeAspect="1" noChangeArrowheads="1"/>
          </p:cNvPicPr>
          <p:nvPr/>
        </p:nvPicPr>
        <p:blipFill>
          <a:blip r:embed="rId3" cstate="print"/>
          <a:srcRect/>
          <a:stretch>
            <a:fillRect/>
          </a:stretch>
        </p:blipFill>
        <p:spPr bwMode="auto">
          <a:xfrm>
            <a:off x="0" y="3200400"/>
            <a:ext cx="9144000" cy="3657600"/>
          </a:xfrm>
          <a:prstGeom prst="rect">
            <a:avLst/>
          </a:prstGeom>
          <a:noFill/>
          <a:ln w="9525">
            <a:noFill/>
            <a:miter lim="800000"/>
            <a:headEnd/>
            <a:tailEnd/>
          </a:ln>
        </p:spPr>
      </p:pic>
    </p:spTree>
    <p:extLst>
      <p:ext uri="{BB962C8B-B14F-4D97-AF65-F5344CB8AC3E}">
        <p14:creationId xmlns:p14="http://schemas.microsoft.com/office/powerpoint/2010/main" val="1356973361"/>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4"/>
          <p:cNvSpPr txBox="1">
            <a:spLocks noGrp="1"/>
          </p:cNvSpPr>
          <p:nvPr/>
        </p:nvSpPr>
        <p:spPr bwMode="auto">
          <a:xfrm>
            <a:off x="6781800" y="6248400"/>
            <a:ext cx="1905000" cy="457200"/>
          </a:xfrm>
          <a:prstGeom prst="rect">
            <a:avLst/>
          </a:prstGeom>
          <a:noFill/>
          <a:ln w="9525">
            <a:noFill/>
            <a:miter lim="800000"/>
            <a:headEnd/>
            <a:tailEnd/>
          </a:ln>
        </p:spPr>
        <p:txBody>
          <a:bodyPr/>
          <a:lstStyle/>
          <a:p>
            <a:pPr algn="r"/>
            <a:fld id="{EA728B40-0ED1-4354-AACD-BA9A67D0FEE6}" type="slidenum">
              <a:rPr lang="en-US" sz="1000" b="0"/>
              <a:pPr algn="r"/>
              <a:t>35</a:t>
            </a:fld>
            <a:endParaRPr lang="en-US" sz="1000" b="0" dirty="0"/>
          </a:p>
        </p:txBody>
      </p:sp>
      <p:pic>
        <p:nvPicPr>
          <p:cNvPr id="49155" name="Picture 2" descr="JupiterPP6Cloudy+"/>
          <p:cNvPicPr>
            <a:picLocks noChangeAspect="1" noChangeArrowheads="1"/>
          </p:cNvPicPr>
          <p:nvPr/>
        </p:nvPicPr>
        <p:blipFill>
          <a:blip r:embed="rId3" cstate="print"/>
          <a:srcRect/>
          <a:stretch>
            <a:fillRect/>
          </a:stretch>
        </p:blipFill>
        <p:spPr bwMode="auto">
          <a:xfrm>
            <a:off x="374650" y="-768350"/>
            <a:ext cx="8394700" cy="8394700"/>
          </a:xfrm>
          <a:prstGeom prst="rect">
            <a:avLst/>
          </a:prstGeom>
          <a:noFill/>
          <a:ln w="9525">
            <a:noFill/>
            <a:miter lim="800000"/>
            <a:headEnd/>
            <a:tailEnd/>
          </a:ln>
        </p:spPr>
      </p:pic>
      <p:sp>
        <p:nvSpPr>
          <p:cNvPr id="49156" name="Text Box 3"/>
          <p:cNvSpPr txBox="1">
            <a:spLocks noChangeArrowheads="1"/>
          </p:cNvSpPr>
          <p:nvPr/>
        </p:nvSpPr>
        <p:spPr bwMode="auto">
          <a:xfrm>
            <a:off x="2514600" y="304800"/>
            <a:ext cx="4114800" cy="2014538"/>
          </a:xfrm>
          <a:prstGeom prst="rect">
            <a:avLst/>
          </a:prstGeom>
          <a:noFill/>
          <a:ln w="9525">
            <a:noFill/>
            <a:miter lim="800000"/>
            <a:headEnd/>
            <a:tailEnd/>
          </a:ln>
        </p:spPr>
        <p:txBody>
          <a:bodyPr>
            <a:spAutoFit/>
          </a:bodyPr>
          <a:lstStyle/>
          <a:p>
            <a:pPr algn="ctr">
              <a:spcBef>
                <a:spcPct val="50000"/>
              </a:spcBef>
            </a:pPr>
            <a:r>
              <a:rPr lang="en-US" sz="3600" dirty="0">
                <a:solidFill>
                  <a:schemeClr val="hlink"/>
                </a:solidFill>
              </a:rPr>
              <a:t>Trying to </a:t>
            </a:r>
            <a:br>
              <a:rPr lang="en-US" sz="3600" dirty="0">
                <a:solidFill>
                  <a:schemeClr val="hlink"/>
                </a:solidFill>
              </a:rPr>
            </a:br>
            <a:r>
              <a:rPr lang="en-US" sz="3600" dirty="0">
                <a:solidFill>
                  <a:schemeClr val="hlink"/>
                </a:solidFill>
              </a:rPr>
              <a:t>Observe Jupiter</a:t>
            </a:r>
          </a:p>
          <a:p>
            <a:pPr algn="ctr">
              <a:spcBef>
                <a:spcPct val="50000"/>
              </a:spcBef>
            </a:pPr>
            <a:r>
              <a:rPr lang="en-US" sz="3600" dirty="0">
                <a:solidFill>
                  <a:schemeClr val="hlink"/>
                </a:solidFill>
              </a:rPr>
              <a:t>Night 7</a:t>
            </a:r>
            <a:endParaRPr lang="en-US" sz="3600" dirty="0"/>
          </a:p>
        </p:txBody>
      </p:sp>
    </p:spTree>
    <p:extLst>
      <p:ext uri="{BB962C8B-B14F-4D97-AF65-F5344CB8AC3E}">
        <p14:creationId xmlns:p14="http://schemas.microsoft.com/office/powerpoint/2010/main" val="3739084897"/>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Number Placeholder 5"/>
          <p:cNvSpPr txBox="1">
            <a:spLocks noGrp="1"/>
          </p:cNvSpPr>
          <p:nvPr/>
        </p:nvSpPr>
        <p:spPr bwMode="auto">
          <a:xfrm>
            <a:off x="6781800" y="6248400"/>
            <a:ext cx="1905000" cy="457200"/>
          </a:xfrm>
          <a:prstGeom prst="rect">
            <a:avLst/>
          </a:prstGeom>
          <a:noFill/>
          <a:ln w="9525">
            <a:noFill/>
            <a:miter lim="800000"/>
            <a:headEnd/>
            <a:tailEnd/>
          </a:ln>
        </p:spPr>
        <p:txBody>
          <a:bodyPr/>
          <a:lstStyle/>
          <a:p>
            <a:pPr algn="r"/>
            <a:fld id="{B888392A-695D-4A9A-924A-930D21333DFB}" type="slidenum">
              <a:rPr lang="en-US" sz="1000" b="0"/>
              <a:pPr algn="r"/>
              <a:t>36</a:t>
            </a:fld>
            <a:endParaRPr lang="en-US" sz="1000" b="0" dirty="0"/>
          </a:p>
        </p:txBody>
      </p:sp>
      <p:sp>
        <p:nvSpPr>
          <p:cNvPr id="821250" name="Rectangle 2"/>
          <p:cNvSpPr>
            <a:spLocks noChangeArrowheads="1"/>
          </p:cNvSpPr>
          <p:nvPr/>
        </p:nvSpPr>
        <p:spPr bwMode="auto">
          <a:xfrm>
            <a:off x="0" y="0"/>
            <a:ext cx="9144000" cy="6858000"/>
          </a:xfrm>
          <a:prstGeom prst="rect">
            <a:avLst/>
          </a:prstGeom>
          <a:solidFill>
            <a:srgbClr val="7EAEFF"/>
          </a:solidFill>
          <a:ln w="9525">
            <a:solidFill>
              <a:schemeClr val="tx1"/>
            </a:solidFill>
            <a:miter lim="800000"/>
            <a:headEnd/>
            <a:tailEnd/>
          </a:ln>
          <a:effectLst/>
        </p:spPr>
        <p:txBody>
          <a:bodyPr wrap="none" anchor="ctr"/>
          <a:lstStyle/>
          <a:p>
            <a:pPr eaLnBrk="0" hangingPunct="0">
              <a:defRPr/>
            </a:pPr>
            <a:endParaRPr lang="en-US" dirty="0">
              <a:effectLst>
                <a:outerShdw blurRad="38100" dist="38100" dir="2700000" algn="tl">
                  <a:srgbClr val="000000">
                    <a:alpha val="43137"/>
                  </a:srgbClr>
                </a:outerShdw>
              </a:effectLst>
              <a:ea typeface="+mn-ea"/>
              <a:cs typeface="Simplified Arabic Fixed" pitchFamily="49" charset="-78"/>
            </a:endParaRPr>
          </a:p>
        </p:txBody>
      </p:sp>
      <p:sp>
        <p:nvSpPr>
          <p:cNvPr id="51203" name="Rectangle 3"/>
          <p:cNvSpPr>
            <a:spLocks noGrp="1" noChangeArrowheads="1"/>
          </p:cNvSpPr>
          <p:nvPr>
            <p:ph type="title" idx="4294967295"/>
          </p:nvPr>
        </p:nvSpPr>
        <p:spPr>
          <a:xfrm>
            <a:off x="0" y="838200"/>
            <a:ext cx="9144000" cy="1447800"/>
          </a:xfrm>
        </p:spPr>
        <p:txBody>
          <a:bodyPr/>
          <a:lstStyle/>
          <a:p>
            <a:pPr algn="ctr" eaLnBrk="1" hangingPunct="1"/>
            <a:r>
              <a:rPr lang="en-US" sz="5700" b="1" dirty="0" smtClean="0">
                <a:solidFill>
                  <a:srgbClr val="000000"/>
                </a:solidFill>
              </a:rPr>
              <a:t>Day Time</a:t>
            </a:r>
          </a:p>
        </p:txBody>
      </p:sp>
      <p:sp>
        <p:nvSpPr>
          <p:cNvPr id="821252" name="Rectangle 4"/>
          <p:cNvSpPr>
            <a:spLocks noChangeArrowheads="1"/>
          </p:cNvSpPr>
          <p:nvPr/>
        </p:nvSpPr>
        <p:spPr bwMode="auto">
          <a:xfrm>
            <a:off x="1295400" y="2665413"/>
            <a:ext cx="7067550" cy="641350"/>
          </a:xfrm>
          <a:prstGeom prst="rect">
            <a:avLst/>
          </a:prstGeom>
          <a:noFill/>
          <a:ln w="9525">
            <a:noFill/>
            <a:miter lim="800000"/>
            <a:headEnd/>
            <a:tailEnd/>
          </a:ln>
          <a:effectLst/>
        </p:spPr>
        <p:txBody>
          <a:bodyPr wrap="none">
            <a:spAutoFit/>
          </a:bodyPr>
          <a:lstStyle/>
          <a:p>
            <a:pPr eaLnBrk="0" hangingPunct="0">
              <a:defRPr/>
            </a:pPr>
            <a:r>
              <a:rPr lang="en-US" sz="3600" dirty="0">
                <a:solidFill>
                  <a:srgbClr val="000000"/>
                </a:solidFill>
                <a:effectLst>
                  <a:outerShdw blurRad="38100" dist="38100" dir="2700000" algn="tl">
                    <a:srgbClr val="FFFFFF"/>
                  </a:outerShdw>
                </a:effectLst>
                <a:ea typeface="+mn-ea"/>
                <a:cs typeface="Simplified Arabic Fixed" pitchFamily="49" charset="-78"/>
              </a:rPr>
              <a:t>Make a Prediction for Night 8 …</a:t>
            </a:r>
          </a:p>
        </p:txBody>
      </p:sp>
      <p:pic>
        <p:nvPicPr>
          <p:cNvPr id="51205" name="Picture 5" descr="pisa_cloudlessJE"/>
          <p:cNvPicPr>
            <a:picLocks noChangeAspect="1" noChangeArrowheads="1"/>
          </p:cNvPicPr>
          <p:nvPr/>
        </p:nvPicPr>
        <p:blipFill>
          <a:blip r:embed="rId3" cstate="print"/>
          <a:srcRect/>
          <a:stretch>
            <a:fillRect/>
          </a:stretch>
        </p:blipFill>
        <p:spPr bwMode="auto">
          <a:xfrm>
            <a:off x="0" y="3200400"/>
            <a:ext cx="9144000" cy="3657600"/>
          </a:xfrm>
          <a:prstGeom prst="rect">
            <a:avLst/>
          </a:prstGeom>
          <a:noFill/>
          <a:ln w="9525">
            <a:noFill/>
            <a:miter lim="800000"/>
            <a:headEnd/>
            <a:tailEnd/>
          </a:ln>
        </p:spPr>
      </p:pic>
    </p:spTree>
    <p:extLst>
      <p:ext uri="{BB962C8B-B14F-4D97-AF65-F5344CB8AC3E}">
        <p14:creationId xmlns:p14="http://schemas.microsoft.com/office/powerpoint/2010/main" val="233266621"/>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4"/>
          <p:cNvSpPr txBox="1">
            <a:spLocks noGrp="1"/>
          </p:cNvSpPr>
          <p:nvPr/>
        </p:nvSpPr>
        <p:spPr bwMode="auto">
          <a:xfrm>
            <a:off x="6781800" y="6248400"/>
            <a:ext cx="1905000" cy="457200"/>
          </a:xfrm>
          <a:prstGeom prst="rect">
            <a:avLst/>
          </a:prstGeom>
          <a:noFill/>
          <a:ln w="9525">
            <a:noFill/>
            <a:miter lim="800000"/>
            <a:headEnd/>
            <a:tailEnd/>
          </a:ln>
        </p:spPr>
        <p:txBody>
          <a:bodyPr/>
          <a:lstStyle/>
          <a:p>
            <a:pPr algn="r"/>
            <a:fld id="{5BB83E0A-EEE7-457D-8896-442BCE902C1D}" type="slidenum">
              <a:rPr lang="en-US" sz="1000" b="0"/>
              <a:pPr algn="r"/>
              <a:t>37</a:t>
            </a:fld>
            <a:endParaRPr lang="en-US" sz="1000" b="0" dirty="0"/>
          </a:p>
        </p:txBody>
      </p:sp>
      <p:pic>
        <p:nvPicPr>
          <p:cNvPr id="53251" name="Picture 2" descr="JupiterPP8+"/>
          <p:cNvPicPr>
            <a:picLocks noChangeAspect="1" noChangeArrowheads="1"/>
          </p:cNvPicPr>
          <p:nvPr/>
        </p:nvPicPr>
        <p:blipFill>
          <a:blip r:embed="rId3" cstate="print"/>
          <a:srcRect/>
          <a:stretch>
            <a:fillRect/>
          </a:stretch>
        </p:blipFill>
        <p:spPr bwMode="auto">
          <a:xfrm>
            <a:off x="374650" y="-768350"/>
            <a:ext cx="8394700" cy="8394700"/>
          </a:xfrm>
          <a:prstGeom prst="rect">
            <a:avLst/>
          </a:prstGeom>
          <a:noFill/>
          <a:ln w="9525">
            <a:noFill/>
            <a:miter lim="800000"/>
            <a:headEnd/>
            <a:tailEnd/>
          </a:ln>
        </p:spPr>
      </p:pic>
      <p:sp>
        <p:nvSpPr>
          <p:cNvPr id="53252" name="Text Box 3"/>
          <p:cNvSpPr txBox="1">
            <a:spLocks noChangeArrowheads="1"/>
          </p:cNvSpPr>
          <p:nvPr/>
        </p:nvSpPr>
        <p:spPr bwMode="auto">
          <a:xfrm>
            <a:off x="2514600" y="304800"/>
            <a:ext cx="4114800" cy="1465263"/>
          </a:xfrm>
          <a:prstGeom prst="rect">
            <a:avLst/>
          </a:prstGeom>
          <a:noFill/>
          <a:ln w="9525">
            <a:noFill/>
            <a:miter lim="800000"/>
            <a:headEnd/>
            <a:tailEnd/>
          </a:ln>
        </p:spPr>
        <p:txBody>
          <a:bodyPr>
            <a:spAutoFit/>
          </a:bodyPr>
          <a:lstStyle/>
          <a:p>
            <a:pPr algn="ctr">
              <a:spcBef>
                <a:spcPct val="50000"/>
              </a:spcBef>
            </a:pPr>
            <a:r>
              <a:rPr lang="en-US" sz="3600" dirty="0">
                <a:solidFill>
                  <a:schemeClr val="hlink"/>
                </a:solidFill>
              </a:rPr>
              <a:t>Observing Jupiter</a:t>
            </a:r>
          </a:p>
          <a:p>
            <a:pPr algn="ctr">
              <a:spcBef>
                <a:spcPct val="50000"/>
              </a:spcBef>
            </a:pPr>
            <a:r>
              <a:rPr lang="en-US" sz="3600" dirty="0">
                <a:solidFill>
                  <a:schemeClr val="hlink"/>
                </a:solidFill>
              </a:rPr>
              <a:t>Night 8</a:t>
            </a:r>
            <a:endParaRPr lang="en-US" sz="3600" dirty="0"/>
          </a:p>
        </p:txBody>
      </p:sp>
      <p:sp>
        <p:nvSpPr>
          <p:cNvPr id="5" name="Oval 4"/>
          <p:cNvSpPr/>
          <p:nvPr/>
        </p:nvSpPr>
        <p:spPr bwMode="auto">
          <a:xfrm>
            <a:off x="5257800" y="3352800"/>
            <a:ext cx="152400" cy="152400"/>
          </a:xfrm>
          <a:prstGeom prst="ellipse">
            <a:avLst/>
          </a:prstGeom>
          <a:solidFill>
            <a:srgbClr val="FF33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Arial" charset="0"/>
            </a:endParaRPr>
          </a:p>
        </p:txBody>
      </p:sp>
      <p:sp>
        <p:nvSpPr>
          <p:cNvPr id="6" name="Oval 5"/>
          <p:cNvSpPr/>
          <p:nvPr/>
        </p:nvSpPr>
        <p:spPr bwMode="auto">
          <a:xfrm>
            <a:off x="4876800" y="3352800"/>
            <a:ext cx="152400" cy="152400"/>
          </a:xfrm>
          <a:prstGeom prst="ellipse">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Arial" charset="0"/>
            </a:endParaRPr>
          </a:p>
        </p:txBody>
      </p:sp>
      <p:sp>
        <p:nvSpPr>
          <p:cNvPr id="7" name="Oval 6"/>
          <p:cNvSpPr/>
          <p:nvPr/>
        </p:nvSpPr>
        <p:spPr bwMode="auto">
          <a:xfrm>
            <a:off x="6324600" y="3352800"/>
            <a:ext cx="152400" cy="152400"/>
          </a:xfrm>
          <a:prstGeom prst="ellipse">
            <a:avLst/>
          </a:prstGeom>
          <a:solidFill>
            <a:schemeClr val="bg1">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Arial" charset="0"/>
            </a:endParaRPr>
          </a:p>
        </p:txBody>
      </p:sp>
      <p:sp>
        <p:nvSpPr>
          <p:cNvPr id="8" name="Oval 7"/>
          <p:cNvSpPr/>
          <p:nvPr/>
        </p:nvSpPr>
        <p:spPr bwMode="auto">
          <a:xfrm>
            <a:off x="1600200" y="3352800"/>
            <a:ext cx="152400" cy="152400"/>
          </a:xfrm>
          <a:prstGeom prst="ellips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197661985"/>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Number Placeholder 5"/>
          <p:cNvSpPr txBox="1">
            <a:spLocks noGrp="1"/>
          </p:cNvSpPr>
          <p:nvPr/>
        </p:nvSpPr>
        <p:spPr bwMode="auto">
          <a:xfrm>
            <a:off x="6781800" y="6248400"/>
            <a:ext cx="1905000" cy="457200"/>
          </a:xfrm>
          <a:prstGeom prst="rect">
            <a:avLst/>
          </a:prstGeom>
          <a:noFill/>
          <a:ln w="9525">
            <a:noFill/>
            <a:miter lim="800000"/>
            <a:headEnd/>
            <a:tailEnd/>
          </a:ln>
        </p:spPr>
        <p:txBody>
          <a:bodyPr/>
          <a:lstStyle/>
          <a:p>
            <a:pPr algn="r"/>
            <a:fld id="{AB7B74CC-C153-45F3-981A-7D3BFB129D08}" type="slidenum">
              <a:rPr lang="en-US" sz="1000" b="0"/>
              <a:pPr algn="r"/>
              <a:t>38</a:t>
            </a:fld>
            <a:endParaRPr lang="en-US" sz="1000" b="0" dirty="0"/>
          </a:p>
        </p:txBody>
      </p:sp>
      <p:sp>
        <p:nvSpPr>
          <p:cNvPr id="825346" name="Rectangle 2"/>
          <p:cNvSpPr>
            <a:spLocks noChangeArrowheads="1"/>
          </p:cNvSpPr>
          <p:nvPr/>
        </p:nvSpPr>
        <p:spPr bwMode="auto">
          <a:xfrm>
            <a:off x="0" y="0"/>
            <a:ext cx="9144000" cy="6858000"/>
          </a:xfrm>
          <a:prstGeom prst="rect">
            <a:avLst/>
          </a:prstGeom>
          <a:solidFill>
            <a:srgbClr val="7EAEFF"/>
          </a:solidFill>
          <a:ln w="9525">
            <a:solidFill>
              <a:schemeClr val="tx1"/>
            </a:solidFill>
            <a:miter lim="800000"/>
            <a:headEnd/>
            <a:tailEnd/>
          </a:ln>
          <a:effectLst/>
        </p:spPr>
        <p:txBody>
          <a:bodyPr wrap="none" anchor="ctr"/>
          <a:lstStyle/>
          <a:p>
            <a:pPr eaLnBrk="0" hangingPunct="0">
              <a:defRPr/>
            </a:pPr>
            <a:endParaRPr lang="en-US" dirty="0">
              <a:effectLst>
                <a:outerShdw blurRad="38100" dist="38100" dir="2700000" algn="tl">
                  <a:srgbClr val="000000">
                    <a:alpha val="43137"/>
                  </a:srgbClr>
                </a:outerShdw>
              </a:effectLst>
              <a:ea typeface="+mn-ea"/>
              <a:cs typeface="Simplified Arabic Fixed" pitchFamily="49" charset="-78"/>
            </a:endParaRPr>
          </a:p>
        </p:txBody>
      </p:sp>
      <p:sp>
        <p:nvSpPr>
          <p:cNvPr id="55299" name="Rectangle 3"/>
          <p:cNvSpPr>
            <a:spLocks noGrp="1" noChangeArrowheads="1"/>
          </p:cNvSpPr>
          <p:nvPr>
            <p:ph type="title" idx="4294967295"/>
          </p:nvPr>
        </p:nvSpPr>
        <p:spPr>
          <a:xfrm>
            <a:off x="0" y="838200"/>
            <a:ext cx="9144000" cy="1447800"/>
          </a:xfrm>
        </p:spPr>
        <p:txBody>
          <a:bodyPr/>
          <a:lstStyle/>
          <a:p>
            <a:pPr algn="ctr" eaLnBrk="1" hangingPunct="1"/>
            <a:r>
              <a:rPr lang="en-US" sz="5700" b="1" dirty="0" smtClean="0">
                <a:solidFill>
                  <a:srgbClr val="000000"/>
                </a:solidFill>
              </a:rPr>
              <a:t>Day Time</a:t>
            </a:r>
          </a:p>
        </p:txBody>
      </p:sp>
      <p:sp>
        <p:nvSpPr>
          <p:cNvPr id="825348" name="Rectangle 4"/>
          <p:cNvSpPr>
            <a:spLocks noChangeArrowheads="1"/>
          </p:cNvSpPr>
          <p:nvPr/>
        </p:nvSpPr>
        <p:spPr bwMode="auto">
          <a:xfrm>
            <a:off x="1295400" y="2665413"/>
            <a:ext cx="7067550" cy="641350"/>
          </a:xfrm>
          <a:prstGeom prst="rect">
            <a:avLst/>
          </a:prstGeom>
          <a:noFill/>
          <a:ln w="9525">
            <a:noFill/>
            <a:miter lim="800000"/>
            <a:headEnd/>
            <a:tailEnd/>
          </a:ln>
          <a:effectLst/>
        </p:spPr>
        <p:txBody>
          <a:bodyPr wrap="none">
            <a:spAutoFit/>
          </a:bodyPr>
          <a:lstStyle/>
          <a:p>
            <a:pPr eaLnBrk="0" hangingPunct="0">
              <a:defRPr/>
            </a:pPr>
            <a:r>
              <a:rPr lang="en-US" sz="3600" dirty="0">
                <a:solidFill>
                  <a:srgbClr val="000000"/>
                </a:solidFill>
                <a:effectLst>
                  <a:outerShdw blurRad="38100" dist="38100" dir="2700000" algn="tl">
                    <a:srgbClr val="FFFFFF"/>
                  </a:outerShdw>
                </a:effectLst>
                <a:ea typeface="+mn-ea"/>
                <a:cs typeface="Simplified Arabic Fixed" pitchFamily="49" charset="-78"/>
              </a:rPr>
              <a:t>Make a Prediction for Night 9 …</a:t>
            </a:r>
          </a:p>
        </p:txBody>
      </p:sp>
      <p:pic>
        <p:nvPicPr>
          <p:cNvPr id="55301" name="Picture 5" descr="pisa_cloudlessJE"/>
          <p:cNvPicPr>
            <a:picLocks noChangeAspect="1" noChangeArrowheads="1"/>
          </p:cNvPicPr>
          <p:nvPr/>
        </p:nvPicPr>
        <p:blipFill>
          <a:blip r:embed="rId3" cstate="print"/>
          <a:srcRect/>
          <a:stretch>
            <a:fillRect/>
          </a:stretch>
        </p:blipFill>
        <p:spPr bwMode="auto">
          <a:xfrm>
            <a:off x="0" y="3200400"/>
            <a:ext cx="9144000" cy="3657600"/>
          </a:xfrm>
          <a:prstGeom prst="rect">
            <a:avLst/>
          </a:prstGeom>
          <a:noFill/>
          <a:ln w="9525">
            <a:noFill/>
            <a:miter lim="800000"/>
            <a:headEnd/>
            <a:tailEnd/>
          </a:ln>
        </p:spPr>
      </p:pic>
    </p:spTree>
    <p:extLst>
      <p:ext uri="{BB962C8B-B14F-4D97-AF65-F5344CB8AC3E}">
        <p14:creationId xmlns:p14="http://schemas.microsoft.com/office/powerpoint/2010/main" val="4106463486"/>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4"/>
          <p:cNvSpPr txBox="1">
            <a:spLocks noGrp="1"/>
          </p:cNvSpPr>
          <p:nvPr/>
        </p:nvSpPr>
        <p:spPr bwMode="auto">
          <a:xfrm>
            <a:off x="6781800" y="6248400"/>
            <a:ext cx="1905000" cy="457200"/>
          </a:xfrm>
          <a:prstGeom prst="rect">
            <a:avLst/>
          </a:prstGeom>
          <a:noFill/>
          <a:ln w="9525">
            <a:noFill/>
            <a:miter lim="800000"/>
            <a:headEnd/>
            <a:tailEnd/>
          </a:ln>
        </p:spPr>
        <p:txBody>
          <a:bodyPr/>
          <a:lstStyle/>
          <a:p>
            <a:pPr algn="r"/>
            <a:fld id="{57C6E913-C206-457D-AAE0-CEDC28DC9FE9}" type="slidenum">
              <a:rPr lang="en-US" sz="1000" b="0"/>
              <a:pPr algn="r"/>
              <a:t>39</a:t>
            </a:fld>
            <a:endParaRPr lang="en-US" sz="1000" b="0" dirty="0"/>
          </a:p>
        </p:txBody>
      </p:sp>
      <p:pic>
        <p:nvPicPr>
          <p:cNvPr id="57347" name="Picture 2" descr="JupiterPP9+"/>
          <p:cNvPicPr>
            <a:picLocks noChangeAspect="1" noChangeArrowheads="1"/>
          </p:cNvPicPr>
          <p:nvPr/>
        </p:nvPicPr>
        <p:blipFill>
          <a:blip r:embed="rId3" cstate="print"/>
          <a:srcRect/>
          <a:stretch>
            <a:fillRect/>
          </a:stretch>
        </p:blipFill>
        <p:spPr bwMode="auto">
          <a:xfrm>
            <a:off x="374650" y="-768350"/>
            <a:ext cx="8394700" cy="8394700"/>
          </a:xfrm>
          <a:prstGeom prst="rect">
            <a:avLst/>
          </a:prstGeom>
          <a:noFill/>
          <a:ln w="9525">
            <a:noFill/>
            <a:miter lim="800000"/>
            <a:headEnd/>
            <a:tailEnd/>
          </a:ln>
        </p:spPr>
      </p:pic>
      <p:sp>
        <p:nvSpPr>
          <p:cNvPr id="57348" name="Text Box 3"/>
          <p:cNvSpPr txBox="1">
            <a:spLocks noChangeArrowheads="1"/>
          </p:cNvSpPr>
          <p:nvPr/>
        </p:nvSpPr>
        <p:spPr bwMode="auto">
          <a:xfrm>
            <a:off x="2514600" y="304800"/>
            <a:ext cx="4114800" cy="1465263"/>
          </a:xfrm>
          <a:prstGeom prst="rect">
            <a:avLst/>
          </a:prstGeom>
          <a:noFill/>
          <a:ln w="9525">
            <a:noFill/>
            <a:miter lim="800000"/>
            <a:headEnd/>
            <a:tailEnd/>
          </a:ln>
        </p:spPr>
        <p:txBody>
          <a:bodyPr>
            <a:spAutoFit/>
          </a:bodyPr>
          <a:lstStyle/>
          <a:p>
            <a:pPr algn="ctr">
              <a:spcBef>
                <a:spcPct val="50000"/>
              </a:spcBef>
            </a:pPr>
            <a:r>
              <a:rPr lang="en-US" sz="3600" dirty="0">
                <a:solidFill>
                  <a:schemeClr val="hlink"/>
                </a:solidFill>
              </a:rPr>
              <a:t>Observing Jupiter</a:t>
            </a:r>
          </a:p>
          <a:p>
            <a:pPr algn="ctr">
              <a:spcBef>
                <a:spcPct val="50000"/>
              </a:spcBef>
            </a:pPr>
            <a:r>
              <a:rPr lang="en-US" sz="3600" dirty="0">
                <a:solidFill>
                  <a:schemeClr val="hlink"/>
                </a:solidFill>
              </a:rPr>
              <a:t>Night 9</a:t>
            </a:r>
            <a:endParaRPr lang="en-US" sz="3600" dirty="0"/>
          </a:p>
        </p:txBody>
      </p:sp>
      <p:sp>
        <p:nvSpPr>
          <p:cNvPr id="5" name="Oval 4"/>
          <p:cNvSpPr/>
          <p:nvPr/>
        </p:nvSpPr>
        <p:spPr bwMode="auto">
          <a:xfrm>
            <a:off x="3733800" y="3339548"/>
            <a:ext cx="152400" cy="152400"/>
          </a:xfrm>
          <a:prstGeom prst="ellipse">
            <a:avLst/>
          </a:prstGeom>
          <a:solidFill>
            <a:srgbClr val="FF33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Arial" charset="0"/>
            </a:endParaRPr>
          </a:p>
        </p:txBody>
      </p:sp>
      <p:sp>
        <p:nvSpPr>
          <p:cNvPr id="6" name="Oval 5"/>
          <p:cNvSpPr/>
          <p:nvPr/>
        </p:nvSpPr>
        <p:spPr bwMode="auto">
          <a:xfrm>
            <a:off x="5619750" y="3352800"/>
            <a:ext cx="152400" cy="152400"/>
          </a:xfrm>
          <a:prstGeom prst="ellipse">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Arial" charset="0"/>
            </a:endParaRPr>
          </a:p>
        </p:txBody>
      </p:sp>
      <p:sp>
        <p:nvSpPr>
          <p:cNvPr id="7" name="Oval 6"/>
          <p:cNvSpPr/>
          <p:nvPr/>
        </p:nvSpPr>
        <p:spPr bwMode="auto">
          <a:xfrm>
            <a:off x="5943600" y="3339548"/>
            <a:ext cx="152400" cy="152400"/>
          </a:xfrm>
          <a:prstGeom prst="ellipse">
            <a:avLst/>
          </a:prstGeom>
          <a:solidFill>
            <a:schemeClr val="bg1">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Arial" charset="0"/>
            </a:endParaRPr>
          </a:p>
        </p:txBody>
      </p:sp>
      <p:sp>
        <p:nvSpPr>
          <p:cNvPr id="8" name="Oval 7"/>
          <p:cNvSpPr/>
          <p:nvPr/>
        </p:nvSpPr>
        <p:spPr bwMode="auto">
          <a:xfrm>
            <a:off x="1295400" y="3339548"/>
            <a:ext cx="152400" cy="152400"/>
          </a:xfrm>
          <a:prstGeom prst="ellips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978281797"/>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http://upload.wikimedia.org/wikipedia/en/thumb/3/37/BumblebeeHIRES.jpg/240px-BumblebeeHIR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2062" y="304800"/>
            <a:ext cx="2286000" cy="308610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6"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3921963"/>
            <a:ext cx="1840516" cy="276228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adoptingjames.files.wordpress.com/2012/05/wall-e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349" y="4392183"/>
            <a:ext cx="3041829" cy="23090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028" name="Picture 4" descr="http://discovermagazine.com/~/media/import/images/7/7/5/robot-starwa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562807"/>
            <a:ext cx="2667000" cy="380775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030" name="Picture 6" descr="http://1.bp.blogspot.com/--ZhA8yX5TLo/T1hC2gJQt_I/AAAAAAAAAKI/3TnFq9LWgIY/s1600/sonny.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8999" y="4201683"/>
            <a:ext cx="3577651" cy="226119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0" name="Rectangle 2"/>
          <p:cNvSpPr txBox="1">
            <a:spLocks noChangeArrowheads="1"/>
          </p:cNvSpPr>
          <p:nvPr/>
        </p:nvSpPr>
        <p:spPr>
          <a:xfrm>
            <a:off x="2794586" y="592954"/>
            <a:ext cx="4043163" cy="762000"/>
          </a:xfrm>
          <a:prstGeom prst="rect">
            <a:avLst/>
          </a:prstGeom>
        </p:spPr>
        <p:txBody>
          <a:bodyPr/>
          <a:lstStyle>
            <a:lvl1pPr algn="ctr" rtl="0" eaLnBrk="1" fontAlgn="base" hangingPunct="1">
              <a:spcBef>
                <a:spcPct val="0"/>
              </a:spcBef>
              <a:spcAft>
                <a:spcPct val="0"/>
              </a:spcAft>
              <a:defRPr sz="3600" b="1">
                <a:solidFill>
                  <a:schemeClr val="tx1"/>
                </a:solidFill>
                <a:latin typeface="+mj-lt"/>
                <a:ea typeface="MS PGothic" pitchFamily="34" charset="-128"/>
                <a:cs typeface="+mj-cs"/>
              </a:defRPr>
            </a:lvl1pPr>
            <a:lvl2pPr algn="ctr" rtl="0" eaLnBrk="1" fontAlgn="base" hangingPunct="1">
              <a:spcBef>
                <a:spcPct val="0"/>
              </a:spcBef>
              <a:spcAft>
                <a:spcPct val="0"/>
              </a:spcAft>
              <a:defRPr sz="3600" b="1">
                <a:solidFill>
                  <a:schemeClr val="tx1"/>
                </a:solidFill>
                <a:latin typeface="Calibri" pitchFamily="34" charset="0"/>
                <a:ea typeface="MS PGothic" pitchFamily="34" charset="-128"/>
              </a:defRPr>
            </a:lvl2pPr>
            <a:lvl3pPr algn="ctr" rtl="0" eaLnBrk="1" fontAlgn="base" hangingPunct="1">
              <a:spcBef>
                <a:spcPct val="0"/>
              </a:spcBef>
              <a:spcAft>
                <a:spcPct val="0"/>
              </a:spcAft>
              <a:defRPr sz="3600" b="1">
                <a:solidFill>
                  <a:schemeClr val="tx1"/>
                </a:solidFill>
                <a:latin typeface="Calibri" pitchFamily="34" charset="0"/>
                <a:ea typeface="MS PGothic" pitchFamily="34" charset="-128"/>
              </a:defRPr>
            </a:lvl3pPr>
            <a:lvl4pPr algn="ctr" rtl="0" eaLnBrk="1" fontAlgn="base" hangingPunct="1">
              <a:spcBef>
                <a:spcPct val="0"/>
              </a:spcBef>
              <a:spcAft>
                <a:spcPct val="0"/>
              </a:spcAft>
              <a:defRPr sz="3600" b="1">
                <a:solidFill>
                  <a:schemeClr val="tx1"/>
                </a:solidFill>
                <a:latin typeface="Calibri" pitchFamily="34" charset="0"/>
                <a:ea typeface="MS PGothic" pitchFamily="34" charset="-128"/>
              </a:defRPr>
            </a:lvl4pPr>
            <a:lvl5pPr algn="ctr" rtl="0" eaLnBrk="1" fontAlgn="base" hangingPunct="1">
              <a:spcBef>
                <a:spcPct val="0"/>
              </a:spcBef>
              <a:spcAft>
                <a:spcPct val="0"/>
              </a:spcAft>
              <a:defRPr sz="3600" b="1">
                <a:solidFill>
                  <a:schemeClr val="tx1"/>
                </a:solidFill>
                <a:latin typeface="Calibri" pitchFamily="34" charset="0"/>
                <a:ea typeface="MS PGothic" pitchFamily="34" charset="-128"/>
              </a:defRPr>
            </a:lvl5pPr>
            <a:lvl6pPr marL="457200" algn="ctr" rtl="0" eaLnBrk="1" fontAlgn="base" hangingPunct="1">
              <a:spcBef>
                <a:spcPct val="0"/>
              </a:spcBef>
              <a:spcAft>
                <a:spcPct val="0"/>
              </a:spcAft>
              <a:defRPr sz="3600" b="1">
                <a:solidFill>
                  <a:schemeClr val="tx1"/>
                </a:solidFill>
                <a:latin typeface="Times New Roman" pitchFamily="18" charset="0"/>
              </a:defRPr>
            </a:lvl6pPr>
            <a:lvl7pPr marL="914400" algn="ctr" rtl="0" eaLnBrk="1" fontAlgn="base" hangingPunct="1">
              <a:spcBef>
                <a:spcPct val="0"/>
              </a:spcBef>
              <a:spcAft>
                <a:spcPct val="0"/>
              </a:spcAft>
              <a:defRPr sz="3600" b="1">
                <a:solidFill>
                  <a:schemeClr val="tx1"/>
                </a:solidFill>
                <a:latin typeface="Times New Roman" pitchFamily="18" charset="0"/>
              </a:defRPr>
            </a:lvl7pPr>
            <a:lvl8pPr marL="1371600" algn="ctr" rtl="0" eaLnBrk="1" fontAlgn="base" hangingPunct="1">
              <a:spcBef>
                <a:spcPct val="0"/>
              </a:spcBef>
              <a:spcAft>
                <a:spcPct val="0"/>
              </a:spcAft>
              <a:defRPr sz="3600" b="1">
                <a:solidFill>
                  <a:schemeClr val="tx1"/>
                </a:solidFill>
                <a:latin typeface="Times New Roman" pitchFamily="18" charset="0"/>
              </a:defRPr>
            </a:lvl8pPr>
            <a:lvl9pPr marL="1828800" algn="ctr" rtl="0" eaLnBrk="1" fontAlgn="base" hangingPunct="1">
              <a:spcBef>
                <a:spcPct val="0"/>
              </a:spcBef>
              <a:spcAft>
                <a:spcPct val="0"/>
              </a:spcAft>
              <a:defRPr sz="3600" b="1">
                <a:solidFill>
                  <a:schemeClr val="tx1"/>
                </a:solidFill>
                <a:latin typeface="Times New Roman" pitchFamily="18" charset="0"/>
              </a:defRPr>
            </a:lvl9pPr>
          </a:lstStyle>
          <a:p>
            <a:r>
              <a:rPr lang="en-US" kern="0" dirty="0" smtClean="0">
                <a:latin typeface="Arial" charset="0"/>
              </a:rPr>
              <a:t>Robots in Movies</a:t>
            </a:r>
            <a:endParaRPr lang="en-US" kern="0" dirty="0" smtClean="0"/>
          </a:p>
        </p:txBody>
      </p:sp>
      <p:sp>
        <p:nvSpPr>
          <p:cNvPr id="11" name="Subtitle 2"/>
          <p:cNvSpPr txBox="1">
            <a:spLocks/>
          </p:cNvSpPr>
          <p:nvPr/>
        </p:nvSpPr>
        <p:spPr>
          <a:xfrm>
            <a:off x="7064392" y="6347024"/>
            <a:ext cx="1993670" cy="381000"/>
          </a:xfrm>
          <a:prstGeom prst="rect">
            <a:avLst/>
          </a:prstGeom>
          <a:solidFill>
            <a:schemeClr val="bg1"/>
          </a:solidFill>
        </p:spPr>
        <p:txBody>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S PGothic" pitchFamily="34" charset="-128"/>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Arial" charset="0"/>
                <a:ea typeface="MS PGothic" pitchFamily="34" charset="-128"/>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Arial" charset="0"/>
                <a:ea typeface="MS PGothic" pitchFamily="34" charset="-128"/>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Arial" charset="0"/>
                <a:ea typeface="MS PGothic" pitchFamily="34" charset="-128"/>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ea typeface="MS PGothic" pitchFamily="34" charset="-128"/>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9pPr>
          </a:lstStyle>
          <a:p>
            <a:pPr marL="0" indent="0">
              <a:buNone/>
            </a:pPr>
            <a:r>
              <a:rPr lang="en-US" sz="1800" kern="0" dirty="0" smtClean="0"/>
              <a:t>Rosie - The </a:t>
            </a:r>
            <a:r>
              <a:rPr lang="en-US" sz="1800" kern="0" dirty="0" err="1" smtClean="0"/>
              <a:t>Jetsons</a:t>
            </a:r>
            <a:endParaRPr lang="en-US" sz="1800" kern="0" dirty="0" smtClean="0"/>
          </a:p>
        </p:txBody>
      </p:sp>
      <p:sp>
        <p:nvSpPr>
          <p:cNvPr id="12" name="Subtitle 2"/>
          <p:cNvSpPr txBox="1">
            <a:spLocks/>
          </p:cNvSpPr>
          <p:nvPr/>
        </p:nvSpPr>
        <p:spPr>
          <a:xfrm>
            <a:off x="4639122" y="6303251"/>
            <a:ext cx="1736725" cy="381000"/>
          </a:xfrm>
          <a:prstGeom prst="rect">
            <a:avLst/>
          </a:prstGeom>
          <a:solidFill>
            <a:schemeClr val="bg1"/>
          </a:solidFill>
        </p:spPr>
        <p:txBody>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S PGothic" pitchFamily="34" charset="-128"/>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Arial" charset="0"/>
                <a:ea typeface="MS PGothic" pitchFamily="34" charset="-128"/>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Arial" charset="0"/>
                <a:ea typeface="MS PGothic" pitchFamily="34" charset="-128"/>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Arial" charset="0"/>
                <a:ea typeface="MS PGothic" pitchFamily="34" charset="-128"/>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ea typeface="MS PGothic" pitchFamily="34" charset="-128"/>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9pPr>
          </a:lstStyle>
          <a:p>
            <a:pPr marL="0" indent="0">
              <a:buNone/>
            </a:pPr>
            <a:r>
              <a:rPr lang="en-US" sz="1800" kern="0" dirty="0" smtClean="0"/>
              <a:t>Sonny - I, Robot</a:t>
            </a:r>
          </a:p>
        </p:txBody>
      </p:sp>
      <p:sp>
        <p:nvSpPr>
          <p:cNvPr id="13" name="Subtitle 2"/>
          <p:cNvSpPr txBox="1">
            <a:spLocks/>
          </p:cNvSpPr>
          <p:nvPr/>
        </p:nvSpPr>
        <p:spPr>
          <a:xfrm>
            <a:off x="560774" y="6395434"/>
            <a:ext cx="990599" cy="381000"/>
          </a:xfrm>
          <a:prstGeom prst="rect">
            <a:avLst/>
          </a:prstGeom>
          <a:solidFill>
            <a:schemeClr val="bg1"/>
          </a:solidFill>
        </p:spPr>
        <p:txBody>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S PGothic" pitchFamily="34" charset="-128"/>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Arial" charset="0"/>
                <a:ea typeface="MS PGothic" pitchFamily="34" charset="-128"/>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Arial" charset="0"/>
                <a:ea typeface="MS PGothic" pitchFamily="34" charset="-128"/>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Arial" charset="0"/>
                <a:ea typeface="MS PGothic" pitchFamily="34" charset="-128"/>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ea typeface="MS PGothic" pitchFamily="34" charset="-128"/>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9pPr>
          </a:lstStyle>
          <a:p>
            <a:pPr marL="0" indent="0">
              <a:buNone/>
            </a:pPr>
            <a:r>
              <a:rPr lang="en-US" sz="1800" kern="0" dirty="0" smtClean="0"/>
              <a:t>WALL-E</a:t>
            </a:r>
          </a:p>
        </p:txBody>
      </p:sp>
      <p:sp>
        <p:nvSpPr>
          <p:cNvPr id="14" name="Subtitle 2"/>
          <p:cNvSpPr txBox="1">
            <a:spLocks/>
          </p:cNvSpPr>
          <p:nvPr/>
        </p:nvSpPr>
        <p:spPr>
          <a:xfrm>
            <a:off x="152400" y="4011183"/>
            <a:ext cx="2743200" cy="381000"/>
          </a:xfrm>
          <a:prstGeom prst="rect">
            <a:avLst/>
          </a:prstGeom>
          <a:solidFill>
            <a:schemeClr val="bg1"/>
          </a:solidFill>
        </p:spPr>
        <p:txBody>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S PGothic" pitchFamily="34" charset="-128"/>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Arial" charset="0"/>
                <a:ea typeface="MS PGothic" pitchFamily="34" charset="-128"/>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Arial" charset="0"/>
                <a:ea typeface="MS PGothic" pitchFamily="34" charset="-128"/>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Arial" charset="0"/>
                <a:ea typeface="MS PGothic" pitchFamily="34" charset="-128"/>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ea typeface="MS PGothic" pitchFamily="34" charset="-128"/>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9pPr>
          </a:lstStyle>
          <a:p>
            <a:pPr marL="0" indent="0">
              <a:buNone/>
            </a:pPr>
            <a:r>
              <a:rPr lang="en-US" sz="1800" kern="0" dirty="0" smtClean="0"/>
              <a:t>R2D2 &amp; C3PO – Star Wars</a:t>
            </a:r>
          </a:p>
        </p:txBody>
      </p:sp>
      <p:pic>
        <p:nvPicPr>
          <p:cNvPr id="1032" name="Picture 8" descr="http://www.slantmagazine.com/assets/film/irongiant.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62035" y="1600200"/>
            <a:ext cx="4043163" cy="22163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6" name="Subtitle 2"/>
          <p:cNvSpPr txBox="1">
            <a:spLocks/>
          </p:cNvSpPr>
          <p:nvPr/>
        </p:nvSpPr>
        <p:spPr>
          <a:xfrm>
            <a:off x="4436774" y="3638769"/>
            <a:ext cx="1562099" cy="381000"/>
          </a:xfrm>
          <a:prstGeom prst="rect">
            <a:avLst/>
          </a:prstGeom>
          <a:solidFill>
            <a:schemeClr val="bg1"/>
          </a:solidFill>
        </p:spPr>
        <p:txBody>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S PGothic" pitchFamily="34" charset="-128"/>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Arial" charset="0"/>
                <a:ea typeface="MS PGothic" pitchFamily="34" charset="-128"/>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Arial" charset="0"/>
                <a:ea typeface="MS PGothic" pitchFamily="34" charset="-128"/>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Arial" charset="0"/>
                <a:ea typeface="MS PGothic" pitchFamily="34" charset="-128"/>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ea typeface="MS PGothic" pitchFamily="34" charset="-128"/>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9pPr>
          </a:lstStyle>
          <a:p>
            <a:pPr marL="0" indent="0">
              <a:buNone/>
            </a:pPr>
            <a:r>
              <a:rPr lang="en-US" sz="1800" kern="0" dirty="0" smtClean="0"/>
              <a:t>The Iron Giant</a:t>
            </a:r>
          </a:p>
        </p:txBody>
      </p:sp>
      <p:sp>
        <p:nvSpPr>
          <p:cNvPr id="19" name="Subtitle 2"/>
          <p:cNvSpPr txBox="1">
            <a:spLocks/>
          </p:cNvSpPr>
          <p:nvPr/>
        </p:nvSpPr>
        <p:spPr>
          <a:xfrm>
            <a:off x="6964227" y="3130208"/>
            <a:ext cx="1562099" cy="686344"/>
          </a:xfrm>
          <a:prstGeom prst="rect">
            <a:avLst/>
          </a:prstGeom>
          <a:solidFill>
            <a:schemeClr val="bg1"/>
          </a:solidFill>
        </p:spPr>
        <p:txBody>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S PGothic" pitchFamily="34" charset="-128"/>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Arial" charset="0"/>
                <a:ea typeface="MS PGothic" pitchFamily="34" charset="-128"/>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Arial" charset="0"/>
                <a:ea typeface="MS PGothic" pitchFamily="34" charset="-128"/>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Arial" charset="0"/>
                <a:ea typeface="MS PGothic" pitchFamily="34" charset="-128"/>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ea typeface="MS PGothic" pitchFamily="34" charset="-128"/>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9pPr>
          </a:lstStyle>
          <a:p>
            <a:pPr marL="0" indent="0" algn="ctr">
              <a:buNone/>
            </a:pPr>
            <a:r>
              <a:rPr lang="en-US" sz="1800" kern="0" dirty="0" smtClean="0"/>
              <a:t>Bumblebee - Transformers</a:t>
            </a:r>
          </a:p>
        </p:txBody>
      </p:sp>
    </p:spTree>
    <p:extLst>
      <p:ext uri="{BB962C8B-B14F-4D97-AF65-F5344CB8AC3E}">
        <p14:creationId xmlns:p14="http://schemas.microsoft.com/office/powerpoint/2010/main" val="164388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500"/>
                                        <p:tgtEl>
                                          <p:spTgt spid="103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30"/>
                                        </p:tgtEl>
                                        <p:attrNameLst>
                                          <p:attrName>style.visibility</p:attrName>
                                        </p:attrNameLst>
                                      </p:cBhvr>
                                      <p:to>
                                        <p:strVal val="visible"/>
                                      </p:to>
                                    </p:set>
                                    <p:animEffect transition="in" filter="fade">
                                      <p:cBhvr>
                                        <p:cTn id="16" dur="500"/>
                                        <p:tgtEl>
                                          <p:spTgt spid="103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32"/>
                                        </p:tgtEl>
                                        <p:attrNameLst>
                                          <p:attrName>style.visibility</p:attrName>
                                        </p:attrNameLst>
                                      </p:cBhvr>
                                      <p:to>
                                        <p:strVal val="visible"/>
                                      </p:to>
                                    </p:set>
                                    <p:animEffect transition="in" filter="fade">
                                      <p:cBhvr>
                                        <p:cTn id="34" dur="500"/>
                                        <p:tgtEl>
                                          <p:spTgt spid="103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26"/>
                                        </p:tgtEl>
                                        <p:attrNameLst>
                                          <p:attrName>style.visibility</p:attrName>
                                        </p:attrNameLst>
                                      </p:cBhvr>
                                      <p:to>
                                        <p:strVal val="visible"/>
                                      </p:to>
                                    </p:set>
                                    <p:animEffect transition="in" filter="fade">
                                      <p:cBhvr>
                                        <p:cTn id="43" dur="500"/>
                                        <p:tgtEl>
                                          <p:spTgt spid="1026"/>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28"/>
                                        </p:tgtEl>
                                        <p:attrNameLst>
                                          <p:attrName>style.visibility</p:attrName>
                                        </p:attrNameLst>
                                      </p:cBhvr>
                                      <p:to>
                                        <p:strVal val="visible"/>
                                      </p:to>
                                    </p:set>
                                    <p:animEffect transition="in" filter="fade">
                                      <p:cBhvr>
                                        <p:cTn id="52" dur="500"/>
                                        <p:tgtEl>
                                          <p:spTgt spid="1028"/>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animBg="1"/>
      <p:bldP spid="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Number Placeholder 5"/>
          <p:cNvSpPr txBox="1">
            <a:spLocks noGrp="1"/>
          </p:cNvSpPr>
          <p:nvPr/>
        </p:nvSpPr>
        <p:spPr bwMode="auto">
          <a:xfrm>
            <a:off x="3924300" y="6248400"/>
            <a:ext cx="1905000" cy="457200"/>
          </a:xfrm>
          <a:prstGeom prst="rect">
            <a:avLst/>
          </a:prstGeom>
          <a:noFill/>
          <a:ln w="9525">
            <a:noFill/>
            <a:miter lim="800000"/>
            <a:headEnd/>
            <a:tailEnd/>
          </a:ln>
        </p:spPr>
        <p:txBody>
          <a:bodyPr/>
          <a:lstStyle/>
          <a:p>
            <a:pPr algn="r"/>
            <a:fld id="{264DF5E2-5947-4417-A1E7-D1200D08B6E1}" type="slidenum">
              <a:rPr lang="en-US" sz="1000" b="0"/>
              <a:pPr algn="r"/>
              <a:t>40</a:t>
            </a:fld>
            <a:endParaRPr lang="en-US" sz="1000" b="0" dirty="0"/>
          </a:p>
        </p:txBody>
      </p:sp>
      <p:sp>
        <p:nvSpPr>
          <p:cNvPr id="59394" name="Rectangle 2"/>
          <p:cNvSpPr>
            <a:spLocks noGrp="1" noChangeArrowheads="1"/>
          </p:cNvSpPr>
          <p:nvPr>
            <p:ph type="title" idx="4294967295"/>
          </p:nvPr>
        </p:nvSpPr>
        <p:spPr>
          <a:xfrm>
            <a:off x="0" y="838200"/>
            <a:ext cx="9144000" cy="685800"/>
          </a:xfrm>
        </p:spPr>
        <p:txBody>
          <a:bodyPr/>
          <a:lstStyle/>
          <a:p>
            <a:pPr algn="ctr" eaLnBrk="1" hangingPunct="1"/>
            <a:r>
              <a:rPr lang="en-US" sz="4000" dirty="0" smtClean="0">
                <a:solidFill>
                  <a:schemeClr val="tx1"/>
                </a:solidFill>
                <a:latin typeface="+mn-lt"/>
              </a:rPr>
              <a:t>Analyzing Jupiter Data</a:t>
            </a:r>
          </a:p>
        </p:txBody>
      </p:sp>
      <p:sp>
        <p:nvSpPr>
          <p:cNvPr id="831491" name="Rectangle 3"/>
          <p:cNvSpPr>
            <a:spLocks noGrp="1" noChangeArrowheads="1"/>
          </p:cNvSpPr>
          <p:nvPr>
            <p:ph type="body" idx="4294967295"/>
          </p:nvPr>
        </p:nvSpPr>
        <p:spPr>
          <a:xfrm>
            <a:off x="762000" y="1600200"/>
            <a:ext cx="7848600" cy="4530725"/>
          </a:xfrm>
        </p:spPr>
        <p:txBody>
          <a:bodyPr/>
          <a:lstStyle/>
          <a:p>
            <a:pPr marL="114300" lvl="1" indent="0" eaLnBrk="1" hangingPunct="1">
              <a:spcBef>
                <a:spcPts val="600"/>
              </a:spcBef>
              <a:spcAft>
                <a:spcPts val="600"/>
              </a:spcAft>
              <a:buFont typeface="Wingdings" pitchFamily="2" charset="2"/>
              <a:buNone/>
            </a:pPr>
            <a:r>
              <a:rPr lang="en-US" sz="2800" dirty="0" smtClean="0"/>
              <a:t>Work with your table group to analyze the Jupiter data.</a:t>
            </a:r>
          </a:p>
          <a:p>
            <a:pPr marL="692150" lvl="2" indent="-346075" eaLnBrk="1" hangingPunct="1">
              <a:spcBef>
                <a:spcPts val="600"/>
              </a:spcBef>
              <a:spcAft>
                <a:spcPts val="600"/>
              </a:spcAft>
              <a:buClr>
                <a:schemeClr val="accent1"/>
              </a:buClr>
              <a:buSzPct val="75000"/>
              <a:buFont typeface="Wingdings" pitchFamily="2" charset="2"/>
              <a:buChar char="l"/>
            </a:pPr>
            <a:r>
              <a:rPr lang="en-US" sz="2800" dirty="0" smtClean="0"/>
              <a:t>What patterns do you observe?</a:t>
            </a:r>
          </a:p>
          <a:p>
            <a:pPr marL="692150" lvl="2" indent="-346075" eaLnBrk="1" hangingPunct="1">
              <a:spcBef>
                <a:spcPts val="600"/>
              </a:spcBef>
              <a:spcAft>
                <a:spcPts val="600"/>
              </a:spcAft>
              <a:buClr>
                <a:schemeClr val="accent1"/>
              </a:buClr>
              <a:buSzPct val="75000"/>
              <a:buFont typeface="Wingdings" pitchFamily="2" charset="2"/>
              <a:buChar char="l"/>
            </a:pPr>
            <a:r>
              <a:rPr lang="en-US" sz="2800" dirty="0" smtClean="0"/>
              <a:t>How would you </a:t>
            </a:r>
            <a:r>
              <a:rPr lang="en-US" sz="2800" i="1" dirty="0" smtClean="0"/>
              <a:t>describe </a:t>
            </a:r>
            <a:r>
              <a:rPr lang="en-US" sz="2800" dirty="0" smtClean="0"/>
              <a:t>the data?</a:t>
            </a:r>
          </a:p>
          <a:p>
            <a:pPr marL="692150" lvl="2" indent="-1588" eaLnBrk="1" hangingPunct="1">
              <a:spcBef>
                <a:spcPts val="600"/>
              </a:spcBef>
              <a:spcAft>
                <a:spcPts val="600"/>
              </a:spcAft>
              <a:buClr>
                <a:schemeClr val="accent1"/>
              </a:buClr>
              <a:buSzPct val="75000"/>
              <a:buNone/>
            </a:pPr>
            <a:r>
              <a:rPr lang="en-US" sz="2800" u="sng" dirty="0" smtClean="0"/>
              <a:t>Don’t try to explain the data!</a:t>
            </a:r>
          </a:p>
          <a:p>
            <a:pPr marL="692150" lvl="2" indent="-346075" eaLnBrk="1" hangingPunct="1">
              <a:spcBef>
                <a:spcPts val="600"/>
              </a:spcBef>
              <a:spcAft>
                <a:spcPts val="600"/>
              </a:spcAft>
              <a:buClr>
                <a:schemeClr val="accent1"/>
              </a:buClr>
              <a:buSzPct val="75000"/>
              <a:buNone/>
            </a:pPr>
            <a:endParaRPr lang="en-US" sz="2600" u="sng" dirty="0" smtClean="0"/>
          </a:p>
        </p:txBody>
      </p:sp>
    </p:spTree>
    <p:extLst>
      <p:ext uri="{BB962C8B-B14F-4D97-AF65-F5344CB8AC3E}">
        <p14:creationId xmlns:p14="http://schemas.microsoft.com/office/powerpoint/2010/main" val="22242219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31491">
                                            <p:txEl>
                                              <p:pRg st="0" end="0"/>
                                            </p:txEl>
                                          </p:spTgt>
                                        </p:tgtEl>
                                        <p:attrNameLst>
                                          <p:attrName>style.visibility</p:attrName>
                                        </p:attrNameLst>
                                      </p:cBhvr>
                                      <p:to>
                                        <p:strVal val="visible"/>
                                      </p:to>
                                    </p:set>
                                    <p:animEffect transition="in" filter="wipe(down)">
                                      <p:cBhvr>
                                        <p:cTn id="7" dur="500"/>
                                        <p:tgtEl>
                                          <p:spTgt spid="831491">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31491">
                                            <p:txEl>
                                              <p:pRg st="1" end="1"/>
                                            </p:txEl>
                                          </p:spTgt>
                                        </p:tgtEl>
                                        <p:attrNameLst>
                                          <p:attrName>style.visibility</p:attrName>
                                        </p:attrNameLst>
                                      </p:cBhvr>
                                      <p:to>
                                        <p:strVal val="visible"/>
                                      </p:to>
                                    </p:set>
                                    <p:animEffect transition="in" filter="wipe(down)">
                                      <p:cBhvr>
                                        <p:cTn id="10" dur="500"/>
                                        <p:tgtEl>
                                          <p:spTgt spid="831491">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31491">
                                            <p:txEl>
                                              <p:pRg st="2" end="2"/>
                                            </p:txEl>
                                          </p:spTgt>
                                        </p:tgtEl>
                                        <p:attrNameLst>
                                          <p:attrName>style.visibility</p:attrName>
                                        </p:attrNameLst>
                                      </p:cBhvr>
                                      <p:to>
                                        <p:strVal val="visible"/>
                                      </p:to>
                                    </p:set>
                                    <p:animEffect transition="in" filter="wipe(down)">
                                      <p:cBhvr>
                                        <p:cTn id="13" dur="500"/>
                                        <p:tgtEl>
                                          <p:spTgt spid="831491">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31491">
                                            <p:txEl>
                                              <p:pRg st="3" end="3"/>
                                            </p:txEl>
                                          </p:spTgt>
                                        </p:tgtEl>
                                        <p:attrNameLst>
                                          <p:attrName>style.visibility</p:attrName>
                                        </p:attrNameLst>
                                      </p:cBhvr>
                                      <p:to>
                                        <p:strVal val="visible"/>
                                      </p:to>
                                    </p:set>
                                    <p:animEffect transition="in" filter="wipe(down)">
                                      <p:cBhvr>
                                        <p:cTn id="16" dur="500"/>
                                        <p:tgtEl>
                                          <p:spTgt spid="83149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1491"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Number Placeholder 5"/>
          <p:cNvSpPr txBox="1">
            <a:spLocks noGrp="1"/>
          </p:cNvSpPr>
          <p:nvPr/>
        </p:nvSpPr>
        <p:spPr bwMode="auto">
          <a:xfrm>
            <a:off x="3924300" y="6248400"/>
            <a:ext cx="1905000" cy="457200"/>
          </a:xfrm>
          <a:prstGeom prst="rect">
            <a:avLst/>
          </a:prstGeom>
          <a:noFill/>
          <a:ln w="9525">
            <a:noFill/>
            <a:miter lim="800000"/>
            <a:headEnd/>
            <a:tailEnd/>
          </a:ln>
        </p:spPr>
        <p:txBody>
          <a:bodyPr/>
          <a:lstStyle/>
          <a:p>
            <a:pPr algn="r"/>
            <a:fld id="{264DF5E2-5947-4417-A1E7-D1200D08B6E1}" type="slidenum">
              <a:rPr lang="en-US" sz="1000" b="0"/>
              <a:pPr algn="r"/>
              <a:t>41</a:t>
            </a:fld>
            <a:endParaRPr lang="en-US" sz="1000" b="0" dirty="0"/>
          </a:p>
        </p:txBody>
      </p:sp>
      <p:sp>
        <p:nvSpPr>
          <p:cNvPr id="59394" name="Rectangle 2"/>
          <p:cNvSpPr>
            <a:spLocks noGrp="1" noChangeArrowheads="1"/>
          </p:cNvSpPr>
          <p:nvPr>
            <p:ph type="title" idx="4294967295"/>
          </p:nvPr>
        </p:nvSpPr>
        <p:spPr>
          <a:xfrm>
            <a:off x="609600" y="838200"/>
            <a:ext cx="8534400" cy="685800"/>
          </a:xfrm>
        </p:spPr>
        <p:txBody>
          <a:bodyPr/>
          <a:lstStyle/>
          <a:p>
            <a:pPr algn="ctr" eaLnBrk="1" hangingPunct="1"/>
            <a:r>
              <a:rPr lang="en-US" sz="4000" dirty="0" smtClean="0">
                <a:solidFill>
                  <a:schemeClr val="tx1"/>
                </a:solidFill>
                <a:latin typeface="+mn-lt"/>
              </a:rPr>
              <a:t>Modeling the Jupiter Data</a:t>
            </a:r>
          </a:p>
        </p:txBody>
      </p:sp>
      <p:sp>
        <p:nvSpPr>
          <p:cNvPr id="831491" name="Rectangle 3"/>
          <p:cNvSpPr>
            <a:spLocks noGrp="1" noChangeArrowheads="1"/>
          </p:cNvSpPr>
          <p:nvPr>
            <p:ph type="body" idx="4294967295"/>
          </p:nvPr>
        </p:nvSpPr>
        <p:spPr>
          <a:xfrm>
            <a:off x="762000" y="1600200"/>
            <a:ext cx="8229600" cy="4530725"/>
          </a:xfrm>
        </p:spPr>
        <p:txBody>
          <a:bodyPr/>
          <a:lstStyle/>
          <a:p>
            <a:pPr marL="114300" lvl="1" indent="0" eaLnBrk="1" hangingPunct="1">
              <a:spcBef>
                <a:spcPts val="600"/>
              </a:spcBef>
              <a:spcAft>
                <a:spcPts val="600"/>
              </a:spcAft>
              <a:buFont typeface="Wingdings" pitchFamily="2" charset="2"/>
              <a:buNone/>
            </a:pPr>
            <a:r>
              <a:rPr lang="en-US" sz="2800" dirty="0" smtClean="0"/>
              <a:t>Work with your table group and discuss the following questions:</a:t>
            </a:r>
          </a:p>
          <a:p>
            <a:pPr marL="571500" lvl="1" indent="-457200">
              <a:spcBef>
                <a:spcPts val="600"/>
              </a:spcBef>
              <a:spcAft>
                <a:spcPts val="600"/>
              </a:spcAft>
            </a:pPr>
            <a:r>
              <a:rPr lang="en-US" sz="2600" dirty="0" smtClean="0"/>
              <a:t>What </a:t>
            </a:r>
            <a:r>
              <a:rPr lang="en-US" sz="2600" dirty="0"/>
              <a:t>does the data tell us about the </a:t>
            </a:r>
            <a:r>
              <a:rPr lang="en-US" sz="2600" dirty="0" smtClean="0"/>
              <a:t>motion</a:t>
            </a:r>
            <a:br>
              <a:rPr lang="en-US" sz="2600" dirty="0" smtClean="0"/>
            </a:br>
            <a:r>
              <a:rPr lang="en-US" sz="2600" dirty="0" smtClean="0"/>
              <a:t>of </a:t>
            </a:r>
            <a:r>
              <a:rPr lang="en-US" sz="2600" dirty="0"/>
              <a:t>the </a:t>
            </a:r>
            <a:r>
              <a:rPr lang="en-US" sz="2600" dirty="0" smtClean="0"/>
              <a:t>4 objects?</a:t>
            </a:r>
            <a:endParaRPr lang="en-US" sz="2600" dirty="0"/>
          </a:p>
          <a:p>
            <a:pPr marL="571500" lvl="1" indent="-457200">
              <a:spcBef>
                <a:spcPts val="600"/>
              </a:spcBef>
              <a:spcAft>
                <a:spcPts val="600"/>
              </a:spcAft>
            </a:pPr>
            <a:r>
              <a:rPr lang="en-US" sz="2600" dirty="0" smtClean="0"/>
              <a:t>Can </a:t>
            </a:r>
            <a:r>
              <a:rPr lang="en-US" sz="2600" dirty="0"/>
              <a:t>you build a </a:t>
            </a:r>
            <a:r>
              <a:rPr lang="en-US" sz="2600" dirty="0" smtClean="0"/>
              <a:t>model that explains the observations?</a:t>
            </a:r>
            <a:endParaRPr lang="en-US" sz="2600" dirty="0"/>
          </a:p>
          <a:p>
            <a:pPr marL="571500" lvl="1" indent="-457200">
              <a:spcBef>
                <a:spcPts val="600"/>
              </a:spcBef>
              <a:spcAft>
                <a:spcPts val="600"/>
              </a:spcAft>
            </a:pPr>
            <a:r>
              <a:rPr lang="en-US" sz="2600" dirty="0" smtClean="0"/>
              <a:t>What </a:t>
            </a:r>
            <a:r>
              <a:rPr lang="en-US" sz="2600" dirty="0"/>
              <a:t>do you think is the nature of these </a:t>
            </a:r>
            <a:r>
              <a:rPr lang="en-US" sz="2600" dirty="0" smtClean="0"/>
              <a:t>4 objects?</a:t>
            </a:r>
          </a:p>
          <a:p>
            <a:pPr marL="171450" indent="-457200">
              <a:spcBef>
                <a:spcPts val="600"/>
              </a:spcBef>
              <a:spcAft>
                <a:spcPts val="600"/>
              </a:spcAft>
            </a:pPr>
            <a:r>
              <a:rPr lang="en-US" sz="2800" dirty="0" smtClean="0"/>
              <a:t>Other model ideas?</a:t>
            </a:r>
            <a:endParaRPr lang="en-US" sz="2800" dirty="0"/>
          </a:p>
        </p:txBody>
      </p:sp>
    </p:spTree>
    <p:extLst>
      <p:ext uri="{BB962C8B-B14F-4D97-AF65-F5344CB8AC3E}">
        <p14:creationId xmlns:p14="http://schemas.microsoft.com/office/powerpoint/2010/main" val="3088259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31491">
                                            <p:txEl>
                                              <p:pRg st="0" end="0"/>
                                            </p:txEl>
                                          </p:spTgt>
                                        </p:tgtEl>
                                        <p:attrNameLst>
                                          <p:attrName>style.visibility</p:attrName>
                                        </p:attrNameLst>
                                      </p:cBhvr>
                                      <p:to>
                                        <p:strVal val="visible"/>
                                      </p:to>
                                    </p:set>
                                    <p:animEffect transition="in" filter="wipe(down)">
                                      <p:cBhvr>
                                        <p:cTn id="7" dur="500"/>
                                        <p:tgtEl>
                                          <p:spTgt spid="831491">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31491">
                                            <p:txEl>
                                              <p:pRg st="1" end="1"/>
                                            </p:txEl>
                                          </p:spTgt>
                                        </p:tgtEl>
                                        <p:attrNameLst>
                                          <p:attrName>style.visibility</p:attrName>
                                        </p:attrNameLst>
                                      </p:cBhvr>
                                      <p:to>
                                        <p:strVal val="visible"/>
                                      </p:to>
                                    </p:set>
                                    <p:animEffect transition="in" filter="wipe(down)">
                                      <p:cBhvr>
                                        <p:cTn id="10" dur="500"/>
                                        <p:tgtEl>
                                          <p:spTgt spid="831491">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31491">
                                            <p:txEl>
                                              <p:pRg st="2" end="2"/>
                                            </p:txEl>
                                          </p:spTgt>
                                        </p:tgtEl>
                                        <p:attrNameLst>
                                          <p:attrName>style.visibility</p:attrName>
                                        </p:attrNameLst>
                                      </p:cBhvr>
                                      <p:to>
                                        <p:strVal val="visible"/>
                                      </p:to>
                                    </p:set>
                                    <p:animEffect transition="in" filter="wipe(down)">
                                      <p:cBhvr>
                                        <p:cTn id="13" dur="500"/>
                                        <p:tgtEl>
                                          <p:spTgt spid="831491">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31491">
                                            <p:txEl>
                                              <p:pRg st="3" end="3"/>
                                            </p:txEl>
                                          </p:spTgt>
                                        </p:tgtEl>
                                        <p:attrNameLst>
                                          <p:attrName>style.visibility</p:attrName>
                                        </p:attrNameLst>
                                      </p:cBhvr>
                                      <p:to>
                                        <p:strVal val="visible"/>
                                      </p:to>
                                    </p:set>
                                    <p:animEffect transition="in" filter="wipe(down)">
                                      <p:cBhvr>
                                        <p:cTn id="16" dur="500"/>
                                        <p:tgtEl>
                                          <p:spTgt spid="831491">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31491">
                                            <p:txEl>
                                              <p:pRg st="4" end="4"/>
                                            </p:txEl>
                                          </p:spTgt>
                                        </p:tgtEl>
                                        <p:attrNameLst>
                                          <p:attrName>style.visibility</p:attrName>
                                        </p:attrNameLst>
                                      </p:cBhvr>
                                      <p:to>
                                        <p:strVal val="visible"/>
                                      </p:to>
                                    </p:set>
                                    <p:animEffect transition="in" filter="wipe(down)">
                                      <p:cBhvr>
                                        <p:cTn id="21" dur="500"/>
                                        <p:tgtEl>
                                          <p:spTgt spid="8314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1491"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ext Box 2"/>
          <p:cNvSpPr txBox="1">
            <a:spLocks noChangeArrowheads="1"/>
          </p:cNvSpPr>
          <p:nvPr/>
        </p:nvSpPr>
        <p:spPr bwMode="auto">
          <a:xfrm>
            <a:off x="1143000" y="1524000"/>
            <a:ext cx="7391400" cy="2031325"/>
          </a:xfrm>
          <a:prstGeom prst="rect">
            <a:avLst/>
          </a:prstGeom>
          <a:noFill/>
          <a:ln w="9525">
            <a:noFill/>
            <a:miter lim="800000"/>
            <a:headEnd/>
            <a:tailEnd/>
          </a:ln>
        </p:spPr>
        <p:txBody>
          <a:bodyPr>
            <a:spAutoFit/>
          </a:bodyPr>
          <a:lstStyle/>
          <a:p>
            <a:pPr eaLnBrk="0" hangingPunct="0">
              <a:spcBef>
                <a:spcPct val="50000"/>
              </a:spcBef>
            </a:pPr>
            <a:r>
              <a:rPr lang="en-US" sz="2800" dirty="0" smtClean="0">
                <a:latin typeface="Tahoma" pitchFamily="34" charset="0"/>
              </a:rPr>
              <a:t>Video: Galileo's </a:t>
            </a:r>
            <a:r>
              <a:rPr lang="en-US" sz="2800" dirty="0">
                <a:latin typeface="Tahoma" pitchFamily="34" charset="0"/>
              </a:rPr>
              <a:t>observations of the Moons of Jupiter.</a:t>
            </a:r>
          </a:p>
          <a:p>
            <a:pPr eaLnBrk="0" hangingPunct="0">
              <a:spcBef>
                <a:spcPct val="50000"/>
              </a:spcBef>
            </a:pPr>
            <a:r>
              <a:rPr lang="en-US" sz="2800" dirty="0" smtClean="0">
                <a:latin typeface="Tahoma" pitchFamily="34" charset="0"/>
              </a:rPr>
              <a:t>When watching </a:t>
            </a:r>
            <a:r>
              <a:rPr lang="en-US" sz="2800" dirty="0">
                <a:latin typeface="Tahoma" pitchFamily="34" charset="0"/>
              </a:rPr>
              <a:t>the video, think about what Galileo did as a scientist and why he did it</a:t>
            </a:r>
            <a:r>
              <a:rPr lang="en-US" sz="2800" dirty="0" smtClean="0">
                <a:latin typeface="Tahoma" pitchFamily="34" charset="0"/>
              </a:rPr>
              <a:t>.</a:t>
            </a:r>
          </a:p>
        </p:txBody>
      </p:sp>
      <p:sp>
        <p:nvSpPr>
          <p:cNvPr id="133122" name="Text Box 3"/>
          <p:cNvSpPr txBox="1">
            <a:spLocks noChangeArrowheads="1"/>
          </p:cNvSpPr>
          <p:nvPr/>
        </p:nvSpPr>
        <p:spPr bwMode="auto">
          <a:xfrm>
            <a:off x="381000" y="697880"/>
            <a:ext cx="8534400" cy="701675"/>
          </a:xfrm>
          <a:prstGeom prst="rect">
            <a:avLst/>
          </a:prstGeom>
          <a:noFill/>
          <a:ln w="9525">
            <a:noFill/>
            <a:miter lim="800000"/>
            <a:headEnd/>
            <a:tailEnd/>
          </a:ln>
        </p:spPr>
        <p:txBody>
          <a:bodyPr wrap="square">
            <a:spAutoFit/>
          </a:bodyPr>
          <a:lstStyle/>
          <a:p>
            <a:pPr algn="ctr" eaLnBrk="0" hangingPunct="0">
              <a:spcBef>
                <a:spcPct val="50000"/>
              </a:spcBef>
            </a:pPr>
            <a:r>
              <a:rPr lang="en-US" sz="4000" dirty="0">
                <a:latin typeface="+mn-lt"/>
              </a:rPr>
              <a:t>Reflecting on Galileo’s Observations</a:t>
            </a:r>
          </a:p>
        </p:txBody>
      </p:sp>
      <p:pic>
        <p:nvPicPr>
          <p:cNvPr id="2" name="Picture 1">
            <a:hlinkClick r:id="rId3"/>
          </p:cNvPr>
          <p:cNvPicPr>
            <a:picLocks noChangeAspect="1"/>
          </p:cNvPicPr>
          <p:nvPr/>
        </p:nvPicPr>
        <p:blipFill>
          <a:blip r:embed="rId4"/>
          <a:stretch>
            <a:fillRect/>
          </a:stretch>
        </p:blipFill>
        <p:spPr>
          <a:xfrm>
            <a:off x="1981200" y="3810000"/>
            <a:ext cx="5029200" cy="2856865"/>
          </a:xfrm>
          <a:prstGeom prst="rect">
            <a:avLst/>
          </a:prstGeom>
        </p:spPr>
      </p:pic>
    </p:spTree>
    <p:extLst>
      <p:ext uri="{BB962C8B-B14F-4D97-AF65-F5344CB8AC3E}">
        <p14:creationId xmlns:p14="http://schemas.microsoft.com/office/powerpoint/2010/main" val="2161723943"/>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Number Placeholder 5"/>
          <p:cNvSpPr txBox="1">
            <a:spLocks noGrp="1"/>
          </p:cNvSpPr>
          <p:nvPr/>
        </p:nvSpPr>
        <p:spPr bwMode="auto">
          <a:xfrm>
            <a:off x="3886200" y="6248400"/>
            <a:ext cx="1905000" cy="457200"/>
          </a:xfrm>
          <a:prstGeom prst="rect">
            <a:avLst/>
          </a:prstGeom>
          <a:noFill/>
          <a:ln w="9525">
            <a:noFill/>
            <a:miter lim="800000"/>
            <a:headEnd/>
            <a:tailEnd/>
          </a:ln>
        </p:spPr>
        <p:txBody>
          <a:bodyPr/>
          <a:lstStyle/>
          <a:p>
            <a:pPr algn="r"/>
            <a:fld id="{1C8600AC-50E5-4BA7-B969-66AED38F9F61}" type="slidenum">
              <a:rPr lang="en-US" sz="1000" b="0"/>
              <a:pPr algn="r"/>
              <a:t>43</a:t>
            </a:fld>
            <a:endParaRPr lang="en-US" sz="1000" b="0" dirty="0"/>
          </a:p>
        </p:txBody>
      </p:sp>
      <p:sp>
        <p:nvSpPr>
          <p:cNvPr id="81922" name="Rectangle 2"/>
          <p:cNvSpPr>
            <a:spLocks noGrp="1" noChangeArrowheads="1"/>
          </p:cNvSpPr>
          <p:nvPr>
            <p:ph type="title" idx="4294967295"/>
          </p:nvPr>
        </p:nvSpPr>
        <p:spPr>
          <a:xfrm>
            <a:off x="533400" y="838200"/>
            <a:ext cx="8610600" cy="685800"/>
          </a:xfrm>
        </p:spPr>
        <p:txBody>
          <a:bodyPr/>
          <a:lstStyle/>
          <a:p>
            <a:pPr algn="ctr" eaLnBrk="1" hangingPunct="1"/>
            <a:r>
              <a:rPr lang="en-US" sz="4000" dirty="0" smtClean="0">
                <a:solidFill>
                  <a:schemeClr val="tx1"/>
                </a:solidFill>
                <a:latin typeface="+mn-lt"/>
              </a:rPr>
              <a:t>Reflecting on the Nature of Science</a:t>
            </a:r>
            <a:endParaRPr lang="en-US" sz="3800" dirty="0" smtClean="0">
              <a:solidFill>
                <a:schemeClr val="tx1"/>
              </a:solidFill>
              <a:latin typeface="+mn-lt"/>
            </a:endParaRPr>
          </a:p>
        </p:txBody>
      </p:sp>
      <p:sp>
        <p:nvSpPr>
          <p:cNvPr id="831491" name="Rectangle 3"/>
          <p:cNvSpPr>
            <a:spLocks noGrp="1" noChangeArrowheads="1"/>
          </p:cNvSpPr>
          <p:nvPr>
            <p:ph type="body" idx="4294967295"/>
          </p:nvPr>
        </p:nvSpPr>
        <p:spPr>
          <a:xfrm>
            <a:off x="660400" y="1676400"/>
            <a:ext cx="8356600" cy="4572000"/>
          </a:xfrm>
        </p:spPr>
        <p:txBody>
          <a:bodyPr/>
          <a:lstStyle/>
          <a:p>
            <a:pPr marL="465138" lvl="1" indent="-465138">
              <a:spcBef>
                <a:spcPts val="600"/>
              </a:spcBef>
              <a:spcAft>
                <a:spcPts val="600"/>
              </a:spcAft>
              <a:buFont typeface="Wingdings" pitchFamily="2" charset="2"/>
              <a:buChar char="l"/>
              <a:defRPr/>
            </a:pPr>
            <a:r>
              <a:rPr lang="en-US" sz="2800" dirty="0" smtClean="0"/>
              <a:t>Why </a:t>
            </a:r>
            <a:r>
              <a:rPr lang="en-US" sz="2800" dirty="0"/>
              <a:t>did Galileo look at Jupiter? </a:t>
            </a:r>
          </a:p>
          <a:p>
            <a:pPr marL="465138" lvl="1" indent="-465138">
              <a:spcBef>
                <a:spcPts val="600"/>
              </a:spcBef>
              <a:spcAft>
                <a:spcPts val="600"/>
              </a:spcAft>
              <a:buFont typeface="Wingdings" pitchFamily="2" charset="2"/>
              <a:buChar char="l"/>
              <a:defRPr/>
            </a:pPr>
            <a:r>
              <a:rPr lang="en-US" sz="2800" dirty="0"/>
              <a:t>Why did Galileo repeat his observation? </a:t>
            </a:r>
          </a:p>
          <a:p>
            <a:pPr marL="465138" lvl="1" indent="-465138">
              <a:spcBef>
                <a:spcPts val="600"/>
              </a:spcBef>
              <a:spcAft>
                <a:spcPts val="600"/>
              </a:spcAft>
              <a:buFont typeface="Wingdings" pitchFamily="2" charset="2"/>
              <a:buChar char="l"/>
              <a:defRPr/>
            </a:pPr>
            <a:r>
              <a:rPr lang="en-US" sz="2800" dirty="0"/>
              <a:t>What question did Galileo ask?  </a:t>
            </a:r>
          </a:p>
          <a:p>
            <a:pPr marL="465138" lvl="1" indent="-465138">
              <a:spcBef>
                <a:spcPts val="600"/>
              </a:spcBef>
              <a:spcAft>
                <a:spcPts val="600"/>
              </a:spcAft>
              <a:buFont typeface="Wingdings" pitchFamily="2" charset="2"/>
              <a:buChar char="l"/>
              <a:defRPr/>
            </a:pPr>
            <a:r>
              <a:rPr lang="en-US" sz="2800" dirty="0"/>
              <a:t>What did Galileo do that helped to answer his question? </a:t>
            </a:r>
          </a:p>
        </p:txBody>
      </p:sp>
    </p:spTree>
    <p:extLst>
      <p:ext uri="{BB962C8B-B14F-4D97-AF65-F5344CB8AC3E}">
        <p14:creationId xmlns:p14="http://schemas.microsoft.com/office/powerpoint/2010/main" val="3359715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31491">
                                            <p:txEl>
                                              <p:pRg st="0" end="0"/>
                                            </p:txEl>
                                          </p:spTgt>
                                        </p:tgtEl>
                                        <p:attrNameLst>
                                          <p:attrName>style.visibility</p:attrName>
                                        </p:attrNameLst>
                                      </p:cBhvr>
                                      <p:to>
                                        <p:strVal val="visible"/>
                                      </p:to>
                                    </p:set>
                                    <p:animEffect transition="in" filter="wipe(down)">
                                      <p:cBhvr>
                                        <p:cTn id="7" dur="500"/>
                                        <p:tgtEl>
                                          <p:spTgt spid="831491">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31491">
                                            <p:txEl>
                                              <p:pRg st="1" end="1"/>
                                            </p:txEl>
                                          </p:spTgt>
                                        </p:tgtEl>
                                        <p:attrNameLst>
                                          <p:attrName>style.visibility</p:attrName>
                                        </p:attrNameLst>
                                      </p:cBhvr>
                                      <p:to>
                                        <p:strVal val="visible"/>
                                      </p:to>
                                    </p:set>
                                    <p:animEffect transition="in" filter="wipe(down)">
                                      <p:cBhvr>
                                        <p:cTn id="10" dur="500"/>
                                        <p:tgtEl>
                                          <p:spTgt spid="831491">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31491">
                                            <p:txEl>
                                              <p:pRg st="2" end="2"/>
                                            </p:txEl>
                                          </p:spTgt>
                                        </p:tgtEl>
                                        <p:attrNameLst>
                                          <p:attrName>style.visibility</p:attrName>
                                        </p:attrNameLst>
                                      </p:cBhvr>
                                      <p:to>
                                        <p:strVal val="visible"/>
                                      </p:to>
                                    </p:set>
                                    <p:animEffect transition="in" filter="wipe(down)">
                                      <p:cBhvr>
                                        <p:cTn id="13" dur="500"/>
                                        <p:tgtEl>
                                          <p:spTgt spid="831491">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31491">
                                            <p:txEl>
                                              <p:pRg st="3" end="3"/>
                                            </p:txEl>
                                          </p:spTgt>
                                        </p:tgtEl>
                                        <p:attrNameLst>
                                          <p:attrName>style.visibility</p:attrName>
                                        </p:attrNameLst>
                                      </p:cBhvr>
                                      <p:to>
                                        <p:strVal val="visible"/>
                                      </p:to>
                                    </p:set>
                                    <p:animEffect transition="in" filter="wipe(down)">
                                      <p:cBhvr>
                                        <p:cTn id="16" dur="500"/>
                                        <p:tgtEl>
                                          <p:spTgt spid="83149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1491"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Number Placeholder 5"/>
          <p:cNvSpPr txBox="1">
            <a:spLocks noGrp="1"/>
          </p:cNvSpPr>
          <p:nvPr/>
        </p:nvSpPr>
        <p:spPr bwMode="auto">
          <a:xfrm>
            <a:off x="3886200" y="6288742"/>
            <a:ext cx="1728716" cy="416858"/>
          </a:xfrm>
          <a:prstGeom prst="rect">
            <a:avLst/>
          </a:prstGeom>
          <a:noFill/>
          <a:ln w="9525">
            <a:noFill/>
            <a:miter lim="800000"/>
            <a:headEnd/>
            <a:tailEnd/>
          </a:ln>
        </p:spPr>
        <p:txBody>
          <a:bodyPr/>
          <a:lstStyle/>
          <a:p>
            <a:pPr algn="r"/>
            <a:fld id="{1C8600AC-50E5-4BA7-B969-66AED38F9F61}" type="slidenum">
              <a:rPr lang="en-US" sz="1000" b="0"/>
              <a:pPr algn="r"/>
              <a:t>44</a:t>
            </a:fld>
            <a:endParaRPr lang="en-US" sz="1000" b="0" dirty="0"/>
          </a:p>
        </p:txBody>
      </p:sp>
      <p:sp>
        <p:nvSpPr>
          <p:cNvPr id="81922" name="Rectangle 2"/>
          <p:cNvSpPr>
            <a:spLocks noGrp="1" noChangeArrowheads="1"/>
          </p:cNvSpPr>
          <p:nvPr>
            <p:ph type="title" idx="4294967295"/>
          </p:nvPr>
        </p:nvSpPr>
        <p:spPr>
          <a:xfrm>
            <a:off x="547757" y="533400"/>
            <a:ext cx="7813798" cy="1181100"/>
          </a:xfrm>
        </p:spPr>
        <p:txBody>
          <a:bodyPr/>
          <a:lstStyle/>
          <a:p>
            <a:pPr algn="ctr" eaLnBrk="1" hangingPunct="1"/>
            <a:r>
              <a:rPr lang="en-US" sz="4000" dirty="0" smtClean="0">
                <a:solidFill>
                  <a:schemeClr val="tx1"/>
                </a:solidFill>
                <a:latin typeface="+mn-lt"/>
              </a:rPr>
              <a:t>Understandings about</a:t>
            </a:r>
            <a:br>
              <a:rPr lang="en-US" sz="4000" dirty="0" smtClean="0">
                <a:solidFill>
                  <a:schemeClr val="tx1"/>
                </a:solidFill>
                <a:latin typeface="+mn-lt"/>
              </a:rPr>
            </a:br>
            <a:r>
              <a:rPr lang="en-US" sz="4000" dirty="0" smtClean="0">
                <a:solidFill>
                  <a:schemeClr val="tx1"/>
                </a:solidFill>
                <a:latin typeface="+mn-lt"/>
              </a:rPr>
              <a:t>the Nature of Science</a:t>
            </a:r>
            <a:endParaRPr lang="en-US" sz="3800" dirty="0" smtClean="0">
              <a:solidFill>
                <a:schemeClr val="tx1"/>
              </a:solidFill>
              <a:latin typeface="+mn-lt"/>
            </a:endParaRPr>
          </a:p>
        </p:txBody>
      </p:sp>
      <p:sp>
        <p:nvSpPr>
          <p:cNvPr id="831491" name="Rectangle 3"/>
          <p:cNvSpPr>
            <a:spLocks noGrp="1" noChangeArrowheads="1"/>
          </p:cNvSpPr>
          <p:nvPr>
            <p:ph type="body" idx="4294967295"/>
          </p:nvPr>
        </p:nvSpPr>
        <p:spPr>
          <a:xfrm>
            <a:off x="584200" y="1828800"/>
            <a:ext cx="7721600" cy="2590800"/>
          </a:xfrm>
        </p:spPr>
        <p:txBody>
          <a:bodyPr/>
          <a:lstStyle/>
          <a:p>
            <a:pPr marL="457200" lvl="1" indent="-457200">
              <a:spcBef>
                <a:spcPts val="600"/>
              </a:spcBef>
              <a:spcAft>
                <a:spcPts val="600"/>
              </a:spcAft>
              <a:defRPr/>
            </a:pPr>
            <a:r>
              <a:rPr lang="en-US" sz="2800" dirty="0" smtClean="0"/>
              <a:t>Scientific </a:t>
            </a:r>
            <a:r>
              <a:rPr lang="en-US" sz="2800" dirty="0"/>
              <a:t>knowledge is based on empirical </a:t>
            </a:r>
            <a:r>
              <a:rPr lang="en-US" sz="2800" dirty="0" smtClean="0"/>
              <a:t>evidence.</a:t>
            </a:r>
          </a:p>
          <a:p>
            <a:pPr marL="457200" lvl="1" indent="-457200">
              <a:spcBef>
                <a:spcPts val="600"/>
              </a:spcBef>
              <a:spcAft>
                <a:spcPts val="600"/>
              </a:spcAft>
              <a:defRPr/>
            </a:pPr>
            <a:r>
              <a:rPr lang="en-US" sz="2800" dirty="0" smtClean="0"/>
              <a:t>New </a:t>
            </a:r>
            <a:r>
              <a:rPr lang="en-US" sz="2800" dirty="0"/>
              <a:t>technologies advance scientific knowledge.</a:t>
            </a:r>
          </a:p>
        </p:txBody>
      </p:sp>
      <p:pic>
        <p:nvPicPr>
          <p:cNvPr id="1026" name="Picture 2" descr="http://static.ddmcdn.com/gif/satellite-internet-receivers-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379" y="3830171"/>
            <a:ext cx="3556000" cy="26670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028" name="Picture 4" descr="http://upload.wikimedia.org/wikipedia/commons/2/2f/KeckObservator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0558" y="3830171"/>
            <a:ext cx="3733800" cy="252152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4038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31491">
                                            <p:txEl>
                                              <p:pRg st="0" end="0"/>
                                            </p:txEl>
                                          </p:spTgt>
                                        </p:tgtEl>
                                        <p:attrNameLst>
                                          <p:attrName>style.visibility</p:attrName>
                                        </p:attrNameLst>
                                      </p:cBhvr>
                                      <p:to>
                                        <p:strVal val="visible"/>
                                      </p:to>
                                    </p:set>
                                    <p:animEffect transition="in" filter="wipe(down)">
                                      <p:cBhvr>
                                        <p:cTn id="7" dur="500"/>
                                        <p:tgtEl>
                                          <p:spTgt spid="831491">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31491">
                                            <p:txEl>
                                              <p:pRg st="1" end="1"/>
                                            </p:txEl>
                                          </p:spTgt>
                                        </p:tgtEl>
                                        <p:attrNameLst>
                                          <p:attrName>style.visibility</p:attrName>
                                        </p:attrNameLst>
                                      </p:cBhvr>
                                      <p:to>
                                        <p:strVal val="visible"/>
                                      </p:to>
                                    </p:set>
                                    <p:animEffect transition="in" filter="wipe(down)">
                                      <p:cBhvr>
                                        <p:cTn id="10" dur="500"/>
                                        <p:tgtEl>
                                          <p:spTgt spid="8314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1491"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Number Placeholder 5"/>
          <p:cNvSpPr txBox="1">
            <a:spLocks noGrp="1"/>
          </p:cNvSpPr>
          <p:nvPr/>
        </p:nvSpPr>
        <p:spPr bwMode="auto">
          <a:xfrm>
            <a:off x="3886200" y="6248400"/>
            <a:ext cx="1905000" cy="457200"/>
          </a:xfrm>
          <a:prstGeom prst="rect">
            <a:avLst/>
          </a:prstGeom>
          <a:noFill/>
          <a:ln w="9525">
            <a:noFill/>
            <a:miter lim="800000"/>
            <a:headEnd/>
            <a:tailEnd/>
          </a:ln>
        </p:spPr>
        <p:txBody>
          <a:bodyPr/>
          <a:lstStyle/>
          <a:p>
            <a:pPr algn="r"/>
            <a:fld id="{1C8600AC-50E5-4BA7-B969-66AED38F9F61}" type="slidenum">
              <a:rPr lang="en-US" sz="1000" b="0"/>
              <a:pPr algn="r"/>
              <a:t>45</a:t>
            </a:fld>
            <a:endParaRPr lang="en-US" sz="1000" b="0" dirty="0"/>
          </a:p>
        </p:txBody>
      </p:sp>
      <p:sp>
        <p:nvSpPr>
          <p:cNvPr id="81922" name="Rectangle 2"/>
          <p:cNvSpPr>
            <a:spLocks noGrp="1" noChangeArrowheads="1"/>
          </p:cNvSpPr>
          <p:nvPr>
            <p:ph type="title" idx="4294967295"/>
          </p:nvPr>
        </p:nvSpPr>
        <p:spPr>
          <a:xfrm>
            <a:off x="0" y="838200"/>
            <a:ext cx="9144000" cy="685800"/>
          </a:xfrm>
        </p:spPr>
        <p:txBody>
          <a:bodyPr/>
          <a:lstStyle/>
          <a:p>
            <a:pPr algn="ctr" eaLnBrk="1" hangingPunct="1"/>
            <a:r>
              <a:rPr lang="en-US" sz="4000" dirty="0" smtClean="0">
                <a:solidFill>
                  <a:schemeClr val="tx1"/>
                </a:solidFill>
                <a:latin typeface="+mn-lt"/>
              </a:rPr>
              <a:t>Reflecting on the Nature of Science</a:t>
            </a:r>
            <a:endParaRPr lang="en-US" sz="3800" dirty="0" smtClean="0">
              <a:solidFill>
                <a:schemeClr val="tx1"/>
              </a:solidFill>
              <a:latin typeface="+mn-lt"/>
            </a:endParaRPr>
          </a:p>
        </p:txBody>
      </p:sp>
      <p:sp>
        <p:nvSpPr>
          <p:cNvPr id="831491" name="Rectangle 3"/>
          <p:cNvSpPr>
            <a:spLocks noGrp="1" noChangeArrowheads="1"/>
          </p:cNvSpPr>
          <p:nvPr>
            <p:ph type="body" idx="4294967295"/>
          </p:nvPr>
        </p:nvSpPr>
        <p:spPr>
          <a:xfrm>
            <a:off x="584200" y="1905000"/>
            <a:ext cx="7416800" cy="4953000"/>
          </a:xfrm>
        </p:spPr>
        <p:txBody>
          <a:bodyPr/>
          <a:lstStyle/>
          <a:p>
            <a:pPr marL="465138" lvl="1" indent="-465138">
              <a:spcBef>
                <a:spcPts val="600"/>
              </a:spcBef>
              <a:spcAft>
                <a:spcPts val="600"/>
              </a:spcAft>
              <a:buFont typeface="Wingdings" pitchFamily="2" charset="2"/>
              <a:buChar char="l"/>
              <a:defRPr/>
            </a:pPr>
            <a:r>
              <a:rPr lang="en-US" sz="2800" dirty="0" smtClean="0"/>
              <a:t>Did </a:t>
            </a:r>
            <a:r>
              <a:rPr lang="en-US" sz="2800" dirty="0"/>
              <a:t>Galileo follow </a:t>
            </a:r>
            <a:r>
              <a:rPr lang="en-US" sz="2800" dirty="0" smtClean="0"/>
              <a:t>the “scientific method”?</a:t>
            </a:r>
          </a:p>
        </p:txBody>
      </p:sp>
    </p:spTree>
    <p:extLst>
      <p:ext uri="{BB962C8B-B14F-4D97-AF65-F5344CB8AC3E}">
        <p14:creationId xmlns:p14="http://schemas.microsoft.com/office/powerpoint/2010/main" val="3494939764"/>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Number Placeholder 5"/>
          <p:cNvSpPr txBox="1">
            <a:spLocks noGrp="1"/>
          </p:cNvSpPr>
          <p:nvPr/>
        </p:nvSpPr>
        <p:spPr bwMode="auto">
          <a:xfrm>
            <a:off x="6781800" y="6248400"/>
            <a:ext cx="1905000" cy="457200"/>
          </a:xfrm>
          <a:prstGeom prst="rect">
            <a:avLst/>
          </a:prstGeom>
          <a:noFill/>
          <a:ln w="9525">
            <a:noFill/>
            <a:miter lim="800000"/>
            <a:headEnd/>
            <a:tailEnd/>
          </a:ln>
        </p:spPr>
        <p:txBody>
          <a:bodyPr/>
          <a:lstStyle/>
          <a:p>
            <a:pPr algn="r"/>
            <a:fld id="{1C8600AC-50E5-4BA7-B969-66AED38F9F61}" type="slidenum">
              <a:rPr lang="en-US" sz="1000" b="0"/>
              <a:pPr algn="r"/>
              <a:t>46</a:t>
            </a:fld>
            <a:endParaRPr lang="en-US" sz="1000" b="0" dirty="0"/>
          </a:p>
        </p:txBody>
      </p:sp>
      <p:sp>
        <p:nvSpPr>
          <p:cNvPr id="81922" name="Rectangle 2"/>
          <p:cNvSpPr>
            <a:spLocks noGrp="1" noChangeArrowheads="1"/>
          </p:cNvSpPr>
          <p:nvPr>
            <p:ph type="title" idx="4294967295"/>
          </p:nvPr>
        </p:nvSpPr>
        <p:spPr>
          <a:xfrm>
            <a:off x="0" y="482048"/>
            <a:ext cx="9157252" cy="1295400"/>
          </a:xfrm>
        </p:spPr>
        <p:txBody>
          <a:bodyPr/>
          <a:lstStyle/>
          <a:p>
            <a:pPr algn="ctr" eaLnBrk="1" hangingPunct="1"/>
            <a:r>
              <a:rPr lang="en-US" sz="4000" dirty="0" smtClean="0">
                <a:solidFill>
                  <a:schemeClr val="tx1"/>
                </a:solidFill>
                <a:latin typeface="+mn-lt"/>
              </a:rPr>
              <a:t>Understandings about</a:t>
            </a:r>
            <a:br>
              <a:rPr lang="en-US" sz="4000" dirty="0" smtClean="0">
                <a:solidFill>
                  <a:schemeClr val="tx1"/>
                </a:solidFill>
                <a:latin typeface="+mn-lt"/>
              </a:rPr>
            </a:br>
            <a:r>
              <a:rPr lang="en-US" sz="4000" dirty="0" smtClean="0">
                <a:solidFill>
                  <a:schemeClr val="tx1"/>
                </a:solidFill>
                <a:latin typeface="+mn-lt"/>
              </a:rPr>
              <a:t>the Nature of Science</a:t>
            </a:r>
            <a:endParaRPr lang="en-US" sz="3800" dirty="0" smtClean="0">
              <a:solidFill>
                <a:schemeClr val="tx1"/>
              </a:solidFill>
              <a:latin typeface="+mn-lt"/>
            </a:endParaRPr>
          </a:p>
        </p:txBody>
      </p:sp>
      <p:sp>
        <p:nvSpPr>
          <p:cNvPr id="831491" name="Rectangle 3"/>
          <p:cNvSpPr>
            <a:spLocks noGrp="1" noChangeArrowheads="1"/>
          </p:cNvSpPr>
          <p:nvPr>
            <p:ph type="body" idx="4294967295"/>
          </p:nvPr>
        </p:nvSpPr>
        <p:spPr>
          <a:xfrm>
            <a:off x="304800" y="1828800"/>
            <a:ext cx="8509000" cy="2166730"/>
          </a:xfrm>
        </p:spPr>
        <p:txBody>
          <a:bodyPr/>
          <a:lstStyle/>
          <a:p>
            <a:pPr marL="465138" lvl="1" indent="-465138">
              <a:spcBef>
                <a:spcPts val="600"/>
              </a:spcBef>
              <a:spcAft>
                <a:spcPts val="600"/>
              </a:spcAft>
              <a:buFont typeface="Wingdings" pitchFamily="2" charset="2"/>
              <a:buChar char="l"/>
              <a:defRPr/>
            </a:pPr>
            <a:r>
              <a:rPr lang="en-US" sz="2800" dirty="0" smtClean="0"/>
              <a:t>Science </a:t>
            </a:r>
            <a:r>
              <a:rPr lang="en-US" sz="2800" dirty="0"/>
              <a:t>investigations use </a:t>
            </a:r>
            <a:r>
              <a:rPr lang="en-US" sz="2800" i="1" dirty="0"/>
              <a:t>diverse</a:t>
            </a:r>
            <a:r>
              <a:rPr lang="en-US" sz="2800" dirty="0"/>
              <a:t> methods and do not always use the same set of procedures to obtain data. </a:t>
            </a:r>
            <a:endParaRPr lang="en-US" sz="2800" dirty="0" smtClean="0"/>
          </a:p>
          <a:p>
            <a:pPr marL="465138" lvl="1" indent="-465138">
              <a:spcBef>
                <a:spcPts val="600"/>
              </a:spcBef>
              <a:spcAft>
                <a:spcPts val="600"/>
              </a:spcAft>
              <a:buFont typeface="Wingdings" pitchFamily="2" charset="2"/>
              <a:buChar char="l"/>
              <a:defRPr/>
            </a:pPr>
            <a:endParaRPr lang="en-US" sz="2800" dirty="0"/>
          </a:p>
        </p:txBody>
      </p:sp>
      <p:pic>
        <p:nvPicPr>
          <p:cNvPr id="2052" name="Picture 4" descr="http://fm.cnbc.com/applications/cnbc.com/resources/img/editorial/2013/03/12/100546109-scientist-looking-through-microscope-gettyp.600x4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3334026"/>
            <a:ext cx="4724400" cy="31496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3585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31491">
                                            <p:txEl>
                                              <p:pRg st="0" end="0"/>
                                            </p:txEl>
                                          </p:spTgt>
                                        </p:tgtEl>
                                        <p:attrNameLst>
                                          <p:attrName>style.visibility</p:attrName>
                                        </p:attrNameLst>
                                      </p:cBhvr>
                                      <p:to>
                                        <p:strVal val="visible"/>
                                      </p:to>
                                    </p:set>
                                    <p:animEffect transition="in" filter="wipe(down)">
                                      <p:cBhvr>
                                        <p:cTn id="7" dur="500"/>
                                        <p:tgtEl>
                                          <p:spTgt spid="8314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1491"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Number Placeholder 5"/>
          <p:cNvSpPr txBox="1">
            <a:spLocks noGrp="1"/>
          </p:cNvSpPr>
          <p:nvPr/>
        </p:nvSpPr>
        <p:spPr bwMode="auto">
          <a:xfrm>
            <a:off x="6781800" y="6248400"/>
            <a:ext cx="1905000" cy="457200"/>
          </a:xfrm>
          <a:prstGeom prst="rect">
            <a:avLst/>
          </a:prstGeom>
          <a:noFill/>
          <a:ln w="9525">
            <a:noFill/>
            <a:miter lim="800000"/>
            <a:headEnd/>
            <a:tailEnd/>
          </a:ln>
        </p:spPr>
        <p:txBody>
          <a:bodyPr/>
          <a:lstStyle/>
          <a:p>
            <a:pPr algn="r"/>
            <a:fld id="{1C8600AC-50E5-4BA7-B969-66AED38F9F61}" type="slidenum">
              <a:rPr lang="en-US" sz="1000" b="0"/>
              <a:pPr algn="r"/>
              <a:t>47</a:t>
            </a:fld>
            <a:endParaRPr lang="en-US" sz="1000" b="0" dirty="0"/>
          </a:p>
        </p:txBody>
      </p:sp>
      <p:sp>
        <p:nvSpPr>
          <p:cNvPr id="81922" name="Rectangle 2"/>
          <p:cNvSpPr>
            <a:spLocks noGrp="1" noChangeArrowheads="1"/>
          </p:cNvSpPr>
          <p:nvPr>
            <p:ph type="title" idx="4294967295"/>
          </p:nvPr>
        </p:nvSpPr>
        <p:spPr>
          <a:xfrm>
            <a:off x="0" y="838200"/>
            <a:ext cx="9144000" cy="685800"/>
          </a:xfrm>
        </p:spPr>
        <p:txBody>
          <a:bodyPr/>
          <a:lstStyle/>
          <a:p>
            <a:pPr algn="ctr" eaLnBrk="1" hangingPunct="1"/>
            <a:r>
              <a:rPr lang="en-US" sz="4000" dirty="0" smtClean="0">
                <a:solidFill>
                  <a:schemeClr val="tx1"/>
                </a:solidFill>
                <a:latin typeface="+mn-lt"/>
              </a:rPr>
              <a:t>Reflecting on the Nature of Science</a:t>
            </a:r>
            <a:endParaRPr lang="en-US" sz="3800" dirty="0" smtClean="0">
              <a:solidFill>
                <a:schemeClr val="tx1"/>
              </a:solidFill>
              <a:latin typeface="+mn-lt"/>
            </a:endParaRPr>
          </a:p>
        </p:txBody>
      </p:sp>
      <p:sp>
        <p:nvSpPr>
          <p:cNvPr id="831491" name="Rectangle 3"/>
          <p:cNvSpPr>
            <a:spLocks noGrp="1" noChangeArrowheads="1"/>
          </p:cNvSpPr>
          <p:nvPr>
            <p:ph type="body" idx="4294967295"/>
          </p:nvPr>
        </p:nvSpPr>
        <p:spPr>
          <a:xfrm>
            <a:off x="787400" y="1676400"/>
            <a:ext cx="7366000" cy="990600"/>
          </a:xfrm>
        </p:spPr>
        <p:txBody>
          <a:bodyPr/>
          <a:lstStyle/>
          <a:p>
            <a:pPr marL="465138" lvl="1" indent="-465138">
              <a:spcBef>
                <a:spcPts val="600"/>
              </a:spcBef>
              <a:spcAft>
                <a:spcPts val="600"/>
              </a:spcAft>
              <a:buFont typeface="Wingdings" pitchFamily="2" charset="2"/>
              <a:buChar char="l"/>
              <a:defRPr/>
            </a:pPr>
            <a:r>
              <a:rPr lang="en-US" sz="2800" dirty="0" smtClean="0"/>
              <a:t>Why do you </a:t>
            </a:r>
            <a:r>
              <a:rPr lang="en-US" sz="2800" dirty="0"/>
              <a:t>think scientific knowledge </a:t>
            </a:r>
            <a:r>
              <a:rPr lang="en-US" sz="2800" dirty="0" smtClean="0"/>
              <a:t>changes?</a:t>
            </a:r>
            <a:endParaRPr lang="en-US" sz="2800" dirty="0"/>
          </a:p>
          <a:p>
            <a:pPr marL="0" lvl="1" indent="0">
              <a:buFont typeface="Wingdings" pitchFamily="2" charset="2"/>
              <a:buNone/>
              <a:defRPr/>
            </a:pPr>
            <a:endParaRPr lang="en-US" sz="3200" dirty="0"/>
          </a:p>
        </p:txBody>
      </p:sp>
      <p:pic>
        <p:nvPicPr>
          <p:cNvPr id="3074" name="Picture 2" descr="http://www.socialbusinessnews.com/wp-content/uploads/2012/03/organizational-chan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75" y="3200400"/>
            <a:ext cx="5810250" cy="238125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bwMode="auto">
          <a:xfrm>
            <a:off x="787400" y="2653748"/>
            <a:ext cx="7366000"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S PGothic" pitchFamily="34" charset="-128"/>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Arial" charset="0"/>
                <a:ea typeface="MS PGothic" pitchFamily="34" charset="-128"/>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Arial" charset="0"/>
                <a:ea typeface="MS PGothic" pitchFamily="34" charset="-128"/>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Arial" charset="0"/>
                <a:ea typeface="MS PGothic" pitchFamily="34" charset="-128"/>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ea typeface="MS PGothic" pitchFamily="34" charset="-128"/>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9pPr>
          </a:lstStyle>
          <a:p>
            <a:pPr marL="465138" lvl="1" indent="-465138">
              <a:spcBef>
                <a:spcPts val="600"/>
              </a:spcBef>
              <a:spcAft>
                <a:spcPts val="600"/>
              </a:spcAft>
              <a:buFont typeface="Wingdings" pitchFamily="2" charset="2"/>
              <a:buChar char="l"/>
              <a:defRPr/>
            </a:pPr>
            <a:r>
              <a:rPr lang="en-US" kern="0" dirty="0" smtClean="0"/>
              <a:t>New Technologies allow us to collect new evidence</a:t>
            </a:r>
          </a:p>
          <a:p>
            <a:pPr marL="0" lvl="1" indent="0">
              <a:buFont typeface="Wingdings" pitchFamily="2" charset="2"/>
              <a:buNone/>
              <a:defRPr/>
            </a:pPr>
            <a:endParaRPr lang="en-US" sz="3200" kern="0" dirty="0"/>
          </a:p>
        </p:txBody>
      </p:sp>
    </p:spTree>
    <p:extLst>
      <p:ext uri="{BB962C8B-B14F-4D97-AF65-F5344CB8AC3E}">
        <p14:creationId xmlns:p14="http://schemas.microsoft.com/office/powerpoint/2010/main" val="35319322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074"/>
                                        </p:tgtEl>
                                      </p:cBhvr>
                                    </p:animEffect>
                                    <p:set>
                                      <p:cBhvr>
                                        <p:cTn id="12" dur="1" fill="hold">
                                          <p:stCondLst>
                                            <p:cond delay="499"/>
                                          </p:stCondLst>
                                        </p:cTn>
                                        <p:tgtEl>
                                          <p:spTgt spid="307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Number Placeholder 5"/>
          <p:cNvSpPr txBox="1">
            <a:spLocks noGrp="1"/>
          </p:cNvSpPr>
          <p:nvPr/>
        </p:nvSpPr>
        <p:spPr bwMode="auto">
          <a:xfrm>
            <a:off x="3768191" y="6248400"/>
            <a:ext cx="2023009" cy="457200"/>
          </a:xfrm>
          <a:prstGeom prst="rect">
            <a:avLst/>
          </a:prstGeom>
          <a:noFill/>
          <a:ln w="9525">
            <a:noFill/>
            <a:miter lim="800000"/>
            <a:headEnd/>
            <a:tailEnd/>
          </a:ln>
        </p:spPr>
        <p:txBody>
          <a:bodyPr/>
          <a:lstStyle/>
          <a:p>
            <a:pPr algn="r"/>
            <a:fld id="{1C8600AC-50E5-4BA7-B969-66AED38F9F61}" type="slidenum">
              <a:rPr lang="en-US" sz="1000" b="0"/>
              <a:pPr algn="r"/>
              <a:t>48</a:t>
            </a:fld>
            <a:endParaRPr lang="en-US" sz="1000" b="0" dirty="0"/>
          </a:p>
        </p:txBody>
      </p:sp>
      <p:sp>
        <p:nvSpPr>
          <p:cNvPr id="81922" name="Rectangle 2"/>
          <p:cNvSpPr>
            <a:spLocks noGrp="1" noChangeArrowheads="1"/>
          </p:cNvSpPr>
          <p:nvPr>
            <p:ph type="title" idx="4294967295"/>
          </p:nvPr>
        </p:nvSpPr>
        <p:spPr>
          <a:xfrm>
            <a:off x="0" y="457200"/>
            <a:ext cx="9144000" cy="1066800"/>
          </a:xfrm>
        </p:spPr>
        <p:txBody>
          <a:bodyPr/>
          <a:lstStyle/>
          <a:p>
            <a:pPr algn="ctr" eaLnBrk="1" hangingPunct="1"/>
            <a:r>
              <a:rPr lang="en-US" sz="4000" dirty="0" smtClean="0">
                <a:solidFill>
                  <a:schemeClr val="tx1"/>
                </a:solidFill>
                <a:latin typeface="+mn-lt"/>
              </a:rPr>
              <a:t>Understandings about</a:t>
            </a:r>
            <a:br>
              <a:rPr lang="en-US" sz="4000" dirty="0" smtClean="0">
                <a:solidFill>
                  <a:schemeClr val="tx1"/>
                </a:solidFill>
                <a:latin typeface="+mn-lt"/>
              </a:rPr>
            </a:br>
            <a:r>
              <a:rPr lang="en-US" sz="4000" dirty="0" smtClean="0">
                <a:solidFill>
                  <a:schemeClr val="tx1"/>
                </a:solidFill>
                <a:latin typeface="+mn-lt"/>
              </a:rPr>
              <a:t>the Nature of Science</a:t>
            </a:r>
            <a:endParaRPr lang="en-US" sz="3800" dirty="0" smtClean="0">
              <a:solidFill>
                <a:schemeClr val="tx1"/>
              </a:solidFill>
              <a:latin typeface="+mn-lt"/>
            </a:endParaRPr>
          </a:p>
        </p:txBody>
      </p:sp>
      <p:sp>
        <p:nvSpPr>
          <p:cNvPr id="831491" name="Rectangle 3"/>
          <p:cNvSpPr>
            <a:spLocks noGrp="1" noChangeArrowheads="1"/>
          </p:cNvSpPr>
          <p:nvPr>
            <p:ph type="body" idx="4294967295"/>
          </p:nvPr>
        </p:nvSpPr>
        <p:spPr>
          <a:xfrm>
            <a:off x="613758" y="1981200"/>
            <a:ext cx="7984142" cy="4876800"/>
          </a:xfrm>
        </p:spPr>
        <p:txBody>
          <a:bodyPr/>
          <a:lstStyle/>
          <a:p>
            <a:pPr marL="465138" lvl="1" indent="-465138">
              <a:spcBef>
                <a:spcPts val="600"/>
              </a:spcBef>
              <a:spcAft>
                <a:spcPts val="600"/>
              </a:spcAft>
              <a:buFont typeface="Wingdings" pitchFamily="2" charset="2"/>
              <a:buChar char="l"/>
              <a:defRPr/>
            </a:pPr>
            <a:r>
              <a:rPr lang="en-US" sz="2800" dirty="0" smtClean="0"/>
              <a:t>Scientific </a:t>
            </a:r>
            <a:r>
              <a:rPr lang="en-US" sz="2800" dirty="0"/>
              <a:t>explanations are subject to revision and improvement in light of new evidence. </a:t>
            </a:r>
          </a:p>
          <a:p>
            <a:pPr marL="465138" lvl="1" indent="-465138">
              <a:spcBef>
                <a:spcPts val="600"/>
              </a:spcBef>
              <a:spcAft>
                <a:spcPts val="600"/>
              </a:spcAft>
              <a:buFont typeface="Wingdings" pitchFamily="2" charset="2"/>
              <a:buChar char="l"/>
              <a:defRPr/>
            </a:pPr>
            <a:r>
              <a:rPr lang="en-US" sz="2800" dirty="0"/>
              <a:t>The certainty and durability of science findings varies. </a:t>
            </a:r>
          </a:p>
          <a:p>
            <a:pPr marL="465138" lvl="1" indent="-465138">
              <a:spcBef>
                <a:spcPts val="600"/>
              </a:spcBef>
              <a:spcAft>
                <a:spcPts val="600"/>
              </a:spcAft>
              <a:buFont typeface="Wingdings" pitchFamily="2" charset="2"/>
              <a:buChar char="l"/>
              <a:defRPr/>
            </a:pPr>
            <a:r>
              <a:rPr lang="en-US" sz="2800" dirty="0"/>
              <a:t>Science findings are frequently revised and/or reinterpreted based on new evidence. </a:t>
            </a:r>
          </a:p>
          <a:p>
            <a:pPr marL="465138" lvl="1" indent="-465138">
              <a:spcBef>
                <a:spcPts val="600"/>
              </a:spcBef>
              <a:spcAft>
                <a:spcPts val="600"/>
              </a:spcAft>
              <a:buFont typeface="Wingdings" pitchFamily="2" charset="2"/>
              <a:buChar char="l"/>
              <a:defRPr/>
            </a:pPr>
            <a:endParaRPr lang="en-US" sz="2800" dirty="0"/>
          </a:p>
          <a:p>
            <a:pPr marL="465138" lvl="1" indent="-465138">
              <a:spcBef>
                <a:spcPts val="600"/>
              </a:spcBef>
              <a:spcAft>
                <a:spcPts val="600"/>
              </a:spcAft>
              <a:buFont typeface="Wingdings" pitchFamily="2" charset="2"/>
              <a:buChar char="l"/>
              <a:defRPr/>
            </a:pPr>
            <a:endParaRPr lang="en-US" sz="2800" dirty="0" smtClean="0"/>
          </a:p>
          <a:p>
            <a:pPr marL="465138" lvl="1" indent="-465138">
              <a:spcBef>
                <a:spcPts val="600"/>
              </a:spcBef>
              <a:spcAft>
                <a:spcPts val="600"/>
              </a:spcAft>
              <a:buFont typeface="Wingdings" pitchFamily="2" charset="2"/>
              <a:buChar char="l"/>
              <a:defRPr/>
            </a:pPr>
            <a:endParaRPr lang="en-US" sz="2800" dirty="0"/>
          </a:p>
        </p:txBody>
      </p:sp>
    </p:spTree>
    <p:extLst>
      <p:ext uri="{BB962C8B-B14F-4D97-AF65-F5344CB8AC3E}">
        <p14:creationId xmlns:p14="http://schemas.microsoft.com/office/powerpoint/2010/main" val="13786493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31491">
                                            <p:txEl>
                                              <p:pRg st="0" end="0"/>
                                            </p:txEl>
                                          </p:spTgt>
                                        </p:tgtEl>
                                        <p:attrNameLst>
                                          <p:attrName>style.visibility</p:attrName>
                                        </p:attrNameLst>
                                      </p:cBhvr>
                                      <p:to>
                                        <p:strVal val="visible"/>
                                      </p:to>
                                    </p:set>
                                    <p:animEffect transition="in" filter="wipe(down)">
                                      <p:cBhvr>
                                        <p:cTn id="7" dur="500"/>
                                        <p:tgtEl>
                                          <p:spTgt spid="831491">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31491">
                                            <p:txEl>
                                              <p:pRg st="1" end="1"/>
                                            </p:txEl>
                                          </p:spTgt>
                                        </p:tgtEl>
                                        <p:attrNameLst>
                                          <p:attrName>style.visibility</p:attrName>
                                        </p:attrNameLst>
                                      </p:cBhvr>
                                      <p:to>
                                        <p:strVal val="visible"/>
                                      </p:to>
                                    </p:set>
                                    <p:animEffect transition="in" filter="wipe(down)">
                                      <p:cBhvr>
                                        <p:cTn id="10" dur="500"/>
                                        <p:tgtEl>
                                          <p:spTgt spid="831491">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31491">
                                            <p:txEl>
                                              <p:pRg st="2" end="2"/>
                                            </p:txEl>
                                          </p:spTgt>
                                        </p:tgtEl>
                                        <p:attrNameLst>
                                          <p:attrName>style.visibility</p:attrName>
                                        </p:attrNameLst>
                                      </p:cBhvr>
                                      <p:to>
                                        <p:strVal val="visible"/>
                                      </p:to>
                                    </p:set>
                                    <p:animEffect transition="in" filter="wipe(down)">
                                      <p:cBhvr>
                                        <p:cTn id="13" dur="500"/>
                                        <p:tgtEl>
                                          <p:spTgt spid="8314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1491"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Number Placeholder 5"/>
          <p:cNvSpPr txBox="1">
            <a:spLocks noGrp="1"/>
          </p:cNvSpPr>
          <p:nvPr/>
        </p:nvSpPr>
        <p:spPr bwMode="auto">
          <a:xfrm>
            <a:off x="3619500" y="6248400"/>
            <a:ext cx="1905000" cy="457200"/>
          </a:xfrm>
          <a:prstGeom prst="rect">
            <a:avLst/>
          </a:prstGeom>
          <a:noFill/>
          <a:ln w="9525">
            <a:noFill/>
            <a:miter lim="800000"/>
            <a:headEnd/>
            <a:tailEnd/>
          </a:ln>
        </p:spPr>
        <p:txBody>
          <a:bodyPr/>
          <a:lstStyle/>
          <a:p>
            <a:pPr algn="r"/>
            <a:fld id="{1C8600AC-50E5-4BA7-B969-66AED38F9F61}" type="slidenum">
              <a:rPr lang="en-US" sz="1000" b="0"/>
              <a:pPr algn="r"/>
              <a:t>49</a:t>
            </a:fld>
            <a:endParaRPr lang="en-US" sz="1000" b="0" dirty="0"/>
          </a:p>
        </p:txBody>
      </p:sp>
      <p:sp>
        <p:nvSpPr>
          <p:cNvPr id="81922" name="Rectangle 2"/>
          <p:cNvSpPr>
            <a:spLocks noGrp="1" noChangeArrowheads="1"/>
          </p:cNvSpPr>
          <p:nvPr>
            <p:ph type="title" idx="4294967295"/>
          </p:nvPr>
        </p:nvSpPr>
        <p:spPr>
          <a:xfrm>
            <a:off x="0" y="838200"/>
            <a:ext cx="9144000" cy="685800"/>
          </a:xfrm>
        </p:spPr>
        <p:txBody>
          <a:bodyPr/>
          <a:lstStyle/>
          <a:p>
            <a:pPr algn="ctr" eaLnBrk="1" hangingPunct="1"/>
            <a:r>
              <a:rPr lang="en-US" sz="4000" dirty="0" smtClean="0">
                <a:solidFill>
                  <a:schemeClr val="tx1"/>
                </a:solidFill>
                <a:latin typeface="+mn-lt"/>
              </a:rPr>
              <a:t>Reflecting on the Nature of Science</a:t>
            </a:r>
            <a:endParaRPr lang="en-US" sz="3800" dirty="0" smtClean="0">
              <a:solidFill>
                <a:schemeClr val="tx1"/>
              </a:solidFill>
              <a:latin typeface="+mn-lt"/>
            </a:endParaRPr>
          </a:p>
        </p:txBody>
      </p:sp>
      <p:sp>
        <p:nvSpPr>
          <p:cNvPr id="831491" name="Rectangle 3"/>
          <p:cNvSpPr>
            <a:spLocks noGrp="1" noChangeArrowheads="1"/>
          </p:cNvSpPr>
          <p:nvPr>
            <p:ph type="body" idx="4294967295"/>
          </p:nvPr>
        </p:nvSpPr>
        <p:spPr>
          <a:xfrm>
            <a:off x="660400" y="1676400"/>
            <a:ext cx="7823200" cy="5181600"/>
          </a:xfrm>
        </p:spPr>
        <p:txBody>
          <a:bodyPr/>
          <a:lstStyle/>
          <a:p>
            <a:pPr marL="465138" lvl="1" indent="-465138">
              <a:spcBef>
                <a:spcPts val="600"/>
              </a:spcBef>
              <a:spcAft>
                <a:spcPts val="600"/>
              </a:spcAft>
              <a:buFont typeface="Wingdings" pitchFamily="2" charset="2"/>
              <a:buChar char="l"/>
              <a:defRPr/>
            </a:pPr>
            <a:r>
              <a:rPr lang="en-US" sz="2800" dirty="0" smtClean="0"/>
              <a:t>Do </a:t>
            </a:r>
            <a:r>
              <a:rPr lang="en-US" sz="2800" dirty="0"/>
              <a:t>you think Galileo’s work involved creativity</a:t>
            </a:r>
            <a:r>
              <a:rPr lang="en-US" sz="2800" dirty="0" smtClean="0"/>
              <a:t>?</a:t>
            </a:r>
          </a:p>
          <a:p>
            <a:pPr marL="0" lvl="1" indent="0">
              <a:buFont typeface="Wingdings" pitchFamily="2" charset="2"/>
              <a:buNone/>
              <a:defRPr/>
            </a:pPr>
            <a:endParaRPr lang="en-US" sz="3200" dirty="0"/>
          </a:p>
        </p:txBody>
      </p:sp>
      <p:pic>
        <p:nvPicPr>
          <p:cNvPr id="4098" name="Picture 2" descr="http://media02.hongkiat.com/unleash-creativity-workplace/unleash-creativ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1096" y="2849217"/>
            <a:ext cx="3901807" cy="38862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726831"/>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762000" y="457200"/>
            <a:ext cx="7772400" cy="533400"/>
          </a:xfrm>
        </p:spPr>
        <p:txBody>
          <a:bodyPr/>
          <a:lstStyle/>
          <a:p>
            <a:pPr eaLnBrk="1" hangingPunct="1"/>
            <a:r>
              <a:rPr lang="en-US" smtClean="0">
                <a:latin typeface="Arial" charset="0"/>
              </a:rPr>
              <a:t>NASA Robots</a:t>
            </a:r>
            <a:endParaRPr lang="en-US" smtClean="0"/>
          </a:p>
        </p:txBody>
      </p:sp>
      <p:pic>
        <p:nvPicPr>
          <p:cNvPr id="18438" name="Picture 10"/>
          <p:cNvPicPr>
            <a:picLocks noChangeAspect="1" noChangeArrowheads="1"/>
          </p:cNvPicPr>
          <p:nvPr/>
        </p:nvPicPr>
        <p:blipFill>
          <a:blip r:embed="rId3" cstate="print">
            <a:extLst/>
          </a:blip>
          <a:srcRect/>
          <a:stretch>
            <a:fillRect/>
          </a:stretch>
        </p:blipFill>
        <p:spPr bwMode="auto">
          <a:xfrm>
            <a:off x="335382" y="4029168"/>
            <a:ext cx="3585166" cy="239483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pic>
      <p:pic>
        <p:nvPicPr>
          <p:cNvPr id="21506" name="Picture 2" descr="http://www.noa.al/news/admin/home/noa/public_html/wp-content/uploads/2013/04/roboti-curiosity.jpg"/>
          <p:cNvPicPr>
            <a:picLocks noChangeAspect="1" noChangeArrowheads="1"/>
          </p:cNvPicPr>
          <p:nvPr/>
        </p:nvPicPr>
        <p:blipFill>
          <a:blip r:embed="rId4" cstate="print">
            <a:extLst/>
          </a:blip>
          <a:srcRect/>
          <a:stretch>
            <a:fillRect/>
          </a:stretch>
        </p:blipFill>
        <p:spPr bwMode="auto">
          <a:xfrm flipH="1">
            <a:off x="5997775" y="1055868"/>
            <a:ext cx="2931432" cy="205200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pic>
      <p:sp>
        <p:nvSpPr>
          <p:cNvPr id="9" name="Subtitle 2">
            <a:hlinkClick r:id="rId5"/>
          </p:cNvPr>
          <p:cNvSpPr txBox="1">
            <a:spLocks/>
          </p:cNvSpPr>
          <p:nvPr/>
        </p:nvSpPr>
        <p:spPr>
          <a:xfrm>
            <a:off x="5757863" y="1055688"/>
            <a:ext cx="1600200" cy="381000"/>
          </a:xfrm>
          <a:prstGeom prst="rect">
            <a:avLst/>
          </a:prstGeom>
          <a:solidFill>
            <a:schemeClr val="bg1"/>
          </a:solidFill>
        </p:spPr>
        <p:txBody>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S PGothic" pitchFamily="34" charset="-128"/>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Arial" charset="0"/>
                <a:ea typeface="MS PGothic" pitchFamily="34" charset="-128"/>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Arial" charset="0"/>
                <a:ea typeface="MS PGothic" pitchFamily="34" charset="-128"/>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Arial" charset="0"/>
                <a:ea typeface="MS PGothic" pitchFamily="34" charset="-128"/>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ea typeface="MS PGothic" pitchFamily="34" charset="-128"/>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9pPr>
          </a:lstStyle>
          <a:p>
            <a:pPr marL="0" indent="0">
              <a:buFont typeface="Wingdings" pitchFamily="2" charset="2"/>
              <a:buNone/>
              <a:defRPr/>
            </a:pPr>
            <a:r>
              <a:rPr lang="en-US" sz="1800" kern="0" dirty="0" smtClean="0"/>
              <a:t>Mars Curiosity</a:t>
            </a:r>
          </a:p>
        </p:txBody>
      </p:sp>
      <p:pic>
        <p:nvPicPr>
          <p:cNvPr id="21508" name="Picture 4" descr="http://www.ctvnews.ca/polopoly_fs/1.204624!/httpImage/image._gen/derivatives/landscape_620/image."/>
          <p:cNvPicPr>
            <a:picLocks noChangeAspect="1" noChangeArrowheads="1"/>
          </p:cNvPicPr>
          <p:nvPr/>
        </p:nvPicPr>
        <p:blipFill>
          <a:blip r:embed="rId6" cstate="print">
            <a:extLst/>
          </a:blip>
          <a:srcRect/>
          <a:stretch>
            <a:fillRect/>
          </a:stretch>
        </p:blipFill>
        <p:spPr bwMode="auto">
          <a:xfrm>
            <a:off x="346267" y="1143000"/>
            <a:ext cx="3985961" cy="223728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pic>
      <p:sp>
        <p:nvSpPr>
          <p:cNvPr id="15" name="Subtitle 2"/>
          <p:cNvSpPr txBox="1">
            <a:spLocks/>
          </p:cNvSpPr>
          <p:nvPr/>
        </p:nvSpPr>
        <p:spPr>
          <a:xfrm>
            <a:off x="346075" y="4027488"/>
            <a:ext cx="936625" cy="381000"/>
          </a:xfrm>
          <a:prstGeom prst="rect">
            <a:avLst/>
          </a:prstGeom>
          <a:solidFill>
            <a:schemeClr val="bg1"/>
          </a:solidFill>
        </p:spPr>
        <p:txBody>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S PGothic" pitchFamily="34" charset="-128"/>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Arial" charset="0"/>
                <a:ea typeface="MS PGothic" pitchFamily="34" charset="-128"/>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Arial" charset="0"/>
                <a:ea typeface="MS PGothic" pitchFamily="34" charset="-128"/>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Arial" charset="0"/>
                <a:ea typeface="MS PGothic" pitchFamily="34" charset="-128"/>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ea typeface="MS PGothic" pitchFamily="34" charset="-128"/>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9pPr>
          </a:lstStyle>
          <a:p>
            <a:pPr marL="0" indent="0">
              <a:buFont typeface="Wingdings" pitchFamily="2" charset="2"/>
              <a:buNone/>
              <a:defRPr/>
            </a:pPr>
            <a:r>
              <a:rPr lang="en-US" sz="1800" kern="0" dirty="0" smtClean="0"/>
              <a:t>Cassini</a:t>
            </a:r>
          </a:p>
        </p:txBody>
      </p:sp>
      <p:sp>
        <p:nvSpPr>
          <p:cNvPr id="30728" name="Rectangle 2"/>
          <p:cNvSpPr>
            <a:spLocks noChangeArrowheads="1"/>
          </p:cNvSpPr>
          <p:nvPr/>
        </p:nvSpPr>
        <p:spPr bwMode="auto">
          <a:xfrm>
            <a:off x="3952875" y="6067455"/>
            <a:ext cx="36671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dirty="0" smtClean="0">
                <a:solidFill>
                  <a:srgbClr val="FFFF00"/>
                </a:solidFill>
                <a:hlinkClick r:id="rId7"/>
              </a:rPr>
              <a:t>Mars </a:t>
            </a:r>
            <a:r>
              <a:rPr lang="en-US" sz="1000" dirty="0">
                <a:solidFill>
                  <a:srgbClr val="FFFF00"/>
                </a:solidFill>
                <a:hlinkClick r:id="rId7"/>
              </a:rPr>
              <a:t>1: </a:t>
            </a:r>
            <a:r>
              <a:rPr lang="en-US" sz="1000" dirty="0" smtClean="0">
                <a:solidFill>
                  <a:srgbClr val="FFFF00"/>
                </a:solidFill>
                <a:hlinkClick r:id="rId7"/>
              </a:rPr>
              <a:t>http://www.youtube.com/watch?v=-nAhag_iFx0</a:t>
            </a:r>
            <a:endParaRPr lang="en-US" sz="1000" dirty="0" smtClean="0">
              <a:solidFill>
                <a:srgbClr val="FFFF00"/>
              </a:solidFill>
            </a:endParaRPr>
          </a:p>
          <a:p>
            <a:r>
              <a:rPr lang="en-US" sz="1000" dirty="0" smtClean="0">
                <a:solidFill>
                  <a:srgbClr val="FFFF00"/>
                </a:solidFill>
                <a:hlinkClick r:id="rId8"/>
              </a:rPr>
              <a:t>Mars 2: http://www.youtube.com/watch?v=8-X8acD_r38</a:t>
            </a:r>
            <a:endParaRPr lang="en-US" sz="1000" dirty="0" smtClean="0">
              <a:solidFill>
                <a:srgbClr val="FFFF00"/>
              </a:solidFill>
            </a:endParaRPr>
          </a:p>
        </p:txBody>
      </p:sp>
      <p:sp>
        <p:nvSpPr>
          <p:cNvPr id="11" name="Subtitle 2">
            <a:hlinkClick r:id="rId9"/>
          </p:cNvPr>
          <p:cNvSpPr txBox="1">
            <a:spLocks/>
          </p:cNvSpPr>
          <p:nvPr/>
        </p:nvSpPr>
        <p:spPr>
          <a:xfrm>
            <a:off x="2828925" y="1071563"/>
            <a:ext cx="1633538" cy="381000"/>
          </a:xfrm>
          <a:prstGeom prst="rect">
            <a:avLst/>
          </a:prstGeom>
          <a:solidFill>
            <a:schemeClr val="bg1"/>
          </a:solidFill>
        </p:spPr>
        <p:txBody>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S PGothic" pitchFamily="34" charset="-128"/>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Arial" charset="0"/>
                <a:ea typeface="MS PGothic" pitchFamily="34" charset="-128"/>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Arial" charset="0"/>
                <a:ea typeface="MS PGothic" pitchFamily="34" charset="-128"/>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Arial" charset="0"/>
                <a:ea typeface="MS PGothic" pitchFamily="34" charset="-128"/>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ea typeface="MS PGothic" pitchFamily="34" charset="-128"/>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9pPr>
          </a:lstStyle>
          <a:p>
            <a:pPr marL="0" indent="0">
              <a:buFont typeface="Wingdings" pitchFamily="2" charset="2"/>
              <a:buNone/>
              <a:defRPr/>
            </a:pPr>
            <a:r>
              <a:rPr lang="en-US" sz="1800" kern="0" dirty="0" err="1" smtClean="0"/>
              <a:t>Canadarm</a:t>
            </a:r>
            <a:r>
              <a:rPr lang="en-US" sz="1800" kern="0" dirty="0" smtClean="0"/>
              <a:t>, ISS</a:t>
            </a:r>
          </a:p>
        </p:txBody>
      </p:sp>
      <p:pic>
        <p:nvPicPr>
          <p:cNvPr id="17" name="Picture 5"/>
          <p:cNvPicPr>
            <a:picLocks noChangeAspect="1" noChangeArrowheads="1"/>
          </p:cNvPicPr>
          <p:nvPr/>
        </p:nvPicPr>
        <p:blipFill rotWithShape="1">
          <a:blip r:embed="rId10" cstate="print">
            <a:extLst/>
          </a:blip>
          <a:srcRect l="14041" r="15498"/>
          <a:stretch/>
        </p:blipFill>
        <p:spPr bwMode="auto">
          <a:xfrm>
            <a:off x="3733800" y="2316067"/>
            <a:ext cx="2732322" cy="291051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pic>
      <p:pic>
        <p:nvPicPr>
          <p:cNvPr id="13" name="Picture 4" descr="http://www.quimlab.com.br/guiadoselementos/plutonio/plutonio1.jpg"/>
          <p:cNvPicPr>
            <a:picLocks noChangeAspect="1" noChangeArrowheads="1"/>
          </p:cNvPicPr>
          <p:nvPr/>
        </p:nvPicPr>
        <p:blipFill rotWithShape="1">
          <a:blip r:embed="rId11" cstate="print">
            <a:extLst/>
          </a:blip>
          <a:srcRect l="12011" t="14328"/>
          <a:stretch/>
        </p:blipFill>
        <p:spPr bwMode="auto">
          <a:xfrm>
            <a:off x="6248400" y="3655629"/>
            <a:ext cx="2743528" cy="21370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pic>
      <p:sp>
        <p:nvSpPr>
          <p:cNvPr id="14" name="Subtitle 2">
            <a:hlinkClick r:id="rId12"/>
          </p:cNvPr>
          <p:cNvSpPr txBox="1">
            <a:spLocks/>
          </p:cNvSpPr>
          <p:nvPr/>
        </p:nvSpPr>
        <p:spPr>
          <a:xfrm>
            <a:off x="7294563" y="5602288"/>
            <a:ext cx="1600200" cy="381000"/>
          </a:xfrm>
          <a:prstGeom prst="rect">
            <a:avLst/>
          </a:prstGeom>
          <a:solidFill>
            <a:schemeClr val="bg1"/>
          </a:solidFill>
        </p:spPr>
        <p:txBody>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S PGothic" pitchFamily="34" charset="-128"/>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Arial" charset="0"/>
                <a:ea typeface="MS PGothic" pitchFamily="34" charset="-128"/>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Arial" charset="0"/>
                <a:ea typeface="MS PGothic" pitchFamily="34" charset="-128"/>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Arial" charset="0"/>
                <a:ea typeface="MS PGothic" pitchFamily="34" charset="-128"/>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ea typeface="MS PGothic" pitchFamily="34" charset="-128"/>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9pPr>
          </a:lstStyle>
          <a:p>
            <a:pPr marL="0" indent="0">
              <a:buFont typeface="Wingdings" pitchFamily="2" charset="2"/>
              <a:buNone/>
              <a:defRPr/>
            </a:pPr>
            <a:r>
              <a:rPr lang="en-US" sz="1800" kern="0" dirty="0" smtClean="0"/>
              <a:t>New Horizons</a:t>
            </a:r>
          </a:p>
        </p:txBody>
      </p:sp>
      <p:sp>
        <p:nvSpPr>
          <p:cNvPr id="18" name="Subtitle 2">
            <a:hlinkClick r:id="rId13"/>
          </p:cNvPr>
          <p:cNvSpPr txBox="1">
            <a:spLocks/>
          </p:cNvSpPr>
          <p:nvPr/>
        </p:nvSpPr>
        <p:spPr>
          <a:xfrm>
            <a:off x="3952875" y="5097463"/>
            <a:ext cx="1600200" cy="381000"/>
          </a:xfrm>
          <a:prstGeom prst="rect">
            <a:avLst/>
          </a:prstGeom>
          <a:solidFill>
            <a:schemeClr val="bg1"/>
          </a:solidFill>
        </p:spPr>
        <p:txBody>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S PGothic" pitchFamily="34" charset="-128"/>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Arial" charset="0"/>
                <a:ea typeface="MS PGothic" pitchFamily="34" charset="-128"/>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Arial" charset="0"/>
                <a:ea typeface="MS PGothic" pitchFamily="34" charset="-128"/>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Arial" charset="0"/>
                <a:ea typeface="MS PGothic" pitchFamily="34" charset="-128"/>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ea typeface="MS PGothic" pitchFamily="34" charset="-128"/>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9pPr>
          </a:lstStyle>
          <a:p>
            <a:pPr marL="0" indent="0">
              <a:buFont typeface="Wingdings" pitchFamily="2" charset="2"/>
              <a:buNone/>
              <a:defRPr/>
            </a:pPr>
            <a:r>
              <a:rPr lang="en-US" sz="1800" kern="0" dirty="0" err="1" smtClean="0"/>
              <a:t>Robonaut</a:t>
            </a:r>
            <a:r>
              <a:rPr lang="en-US" sz="1800" kern="0" dirty="0" smtClean="0"/>
              <a:t>, ISS</a:t>
            </a:r>
          </a:p>
        </p:txBody>
      </p:sp>
    </p:spTree>
    <p:extLst>
      <p:ext uri="{BB962C8B-B14F-4D97-AF65-F5344CB8AC3E}">
        <p14:creationId xmlns:p14="http://schemas.microsoft.com/office/powerpoint/2010/main" val="285097460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 calcmode="lin" valueType="num">
                                      <p:cBhvr additive="base">
                                        <p:cTn id="7" dur="500" fill="hold"/>
                                        <p:tgtEl>
                                          <p:spTgt spid="21508"/>
                                        </p:tgtEl>
                                        <p:attrNameLst>
                                          <p:attrName>ppt_x</p:attrName>
                                        </p:attrNameLst>
                                      </p:cBhvr>
                                      <p:tavLst>
                                        <p:tav tm="0">
                                          <p:val>
                                            <p:strVal val="#ppt_x"/>
                                          </p:val>
                                        </p:tav>
                                        <p:tav tm="100000">
                                          <p:val>
                                            <p:strVal val="#ppt_x"/>
                                          </p:val>
                                        </p:tav>
                                      </p:tavLst>
                                    </p:anim>
                                    <p:anim calcmode="lin" valueType="num">
                                      <p:cBhvr additive="base">
                                        <p:cTn id="8" dur="500" fill="hold"/>
                                        <p:tgtEl>
                                          <p:spTgt spid="2150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21506"/>
                                        </p:tgtEl>
                                        <p:attrNameLst>
                                          <p:attrName>style.visibility</p:attrName>
                                        </p:attrNameLst>
                                      </p:cBhvr>
                                      <p:to>
                                        <p:strVal val="visible"/>
                                      </p:to>
                                    </p:set>
                                    <p:anim calcmode="lin" valueType="num">
                                      <p:cBhvr additive="base">
                                        <p:cTn id="27" dur="500" fill="hold"/>
                                        <p:tgtEl>
                                          <p:spTgt spid="21506"/>
                                        </p:tgtEl>
                                        <p:attrNameLst>
                                          <p:attrName>ppt_x</p:attrName>
                                        </p:attrNameLst>
                                      </p:cBhvr>
                                      <p:tavLst>
                                        <p:tav tm="0">
                                          <p:val>
                                            <p:strVal val="#ppt_x"/>
                                          </p:val>
                                        </p:tav>
                                        <p:tav tm="100000">
                                          <p:val>
                                            <p:strVal val="#ppt_x"/>
                                          </p:val>
                                        </p:tav>
                                      </p:tavLst>
                                    </p:anim>
                                    <p:anim calcmode="lin" valueType="num">
                                      <p:cBhvr additive="base">
                                        <p:cTn id="28" dur="500" fill="hold"/>
                                        <p:tgtEl>
                                          <p:spTgt spid="21506"/>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8438"/>
                                        </p:tgtEl>
                                        <p:attrNameLst>
                                          <p:attrName>style.visibility</p:attrName>
                                        </p:attrNameLst>
                                      </p:cBhvr>
                                      <p:to>
                                        <p:strVal val="visible"/>
                                      </p:to>
                                    </p:set>
                                    <p:anim calcmode="lin" valueType="num">
                                      <p:cBhvr additive="base">
                                        <p:cTn id="37" dur="500" fill="hold"/>
                                        <p:tgtEl>
                                          <p:spTgt spid="18438"/>
                                        </p:tgtEl>
                                        <p:attrNameLst>
                                          <p:attrName>ppt_x</p:attrName>
                                        </p:attrNameLst>
                                      </p:cBhvr>
                                      <p:tavLst>
                                        <p:tav tm="0">
                                          <p:val>
                                            <p:strVal val="#ppt_x"/>
                                          </p:val>
                                        </p:tav>
                                        <p:tav tm="100000">
                                          <p:val>
                                            <p:strVal val="#ppt_x"/>
                                          </p:val>
                                        </p:tav>
                                      </p:tavLst>
                                    </p:anim>
                                    <p:anim calcmode="lin" valueType="num">
                                      <p:cBhvr additive="base">
                                        <p:cTn id="38" dur="500" fill="hold"/>
                                        <p:tgtEl>
                                          <p:spTgt spid="18438"/>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11" grpId="0" animBg="1"/>
      <p:bldP spid="14" grpId="0" animBg="1"/>
      <p:bldP spid="1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Number Placeholder 5"/>
          <p:cNvSpPr txBox="1">
            <a:spLocks noGrp="1"/>
          </p:cNvSpPr>
          <p:nvPr/>
        </p:nvSpPr>
        <p:spPr bwMode="auto">
          <a:xfrm>
            <a:off x="3657600" y="6248400"/>
            <a:ext cx="1905000" cy="457200"/>
          </a:xfrm>
          <a:prstGeom prst="rect">
            <a:avLst/>
          </a:prstGeom>
          <a:noFill/>
          <a:ln w="9525">
            <a:noFill/>
            <a:miter lim="800000"/>
            <a:headEnd/>
            <a:tailEnd/>
          </a:ln>
        </p:spPr>
        <p:txBody>
          <a:bodyPr/>
          <a:lstStyle/>
          <a:p>
            <a:pPr algn="r"/>
            <a:fld id="{1C8600AC-50E5-4BA7-B969-66AED38F9F61}" type="slidenum">
              <a:rPr lang="en-US" sz="1000" b="0"/>
              <a:pPr algn="r"/>
              <a:t>50</a:t>
            </a:fld>
            <a:endParaRPr lang="en-US" sz="1000" b="0" dirty="0"/>
          </a:p>
        </p:txBody>
      </p:sp>
      <p:sp>
        <p:nvSpPr>
          <p:cNvPr id="81922" name="Rectangle 2"/>
          <p:cNvSpPr>
            <a:spLocks noGrp="1" noChangeArrowheads="1"/>
          </p:cNvSpPr>
          <p:nvPr>
            <p:ph type="title" idx="4294967295"/>
          </p:nvPr>
        </p:nvSpPr>
        <p:spPr>
          <a:xfrm>
            <a:off x="0" y="457200"/>
            <a:ext cx="9144000" cy="1295400"/>
          </a:xfrm>
        </p:spPr>
        <p:txBody>
          <a:bodyPr/>
          <a:lstStyle/>
          <a:p>
            <a:pPr algn="ctr" eaLnBrk="1" hangingPunct="1"/>
            <a:r>
              <a:rPr lang="en-US" sz="4000" dirty="0" smtClean="0">
                <a:solidFill>
                  <a:schemeClr val="tx1"/>
                </a:solidFill>
                <a:latin typeface="+mn-lt"/>
              </a:rPr>
              <a:t>Understandings about</a:t>
            </a:r>
            <a:br>
              <a:rPr lang="en-US" sz="4000" dirty="0" smtClean="0">
                <a:solidFill>
                  <a:schemeClr val="tx1"/>
                </a:solidFill>
                <a:latin typeface="+mn-lt"/>
              </a:rPr>
            </a:br>
            <a:r>
              <a:rPr lang="en-US" sz="4000" dirty="0" smtClean="0">
                <a:solidFill>
                  <a:schemeClr val="tx1"/>
                </a:solidFill>
                <a:latin typeface="+mn-lt"/>
              </a:rPr>
              <a:t>the Nature of Science</a:t>
            </a:r>
            <a:endParaRPr lang="en-US" sz="3800" dirty="0" smtClean="0">
              <a:solidFill>
                <a:schemeClr val="tx1"/>
              </a:solidFill>
              <a:latin typeface="+mn-lt"/>
            </a:endParaRPr>
          </a:p>
        </p:txBody>
      </p:sp>
      <p:sp>
        <p:nvSpPr>
          <p:cNvPr id="831491" name="Rectangle 3"/>
          <p:cNvSpPr>
            <a:spLocks noGrp="1" noChangeArrowheads="1"/>
          </p:cNvSpPr>
          <p:nvPr>
            <p:ph type="body" idx="4294967295"/>
          </p:nvPr>
        </p:nvSpPr>
        <p:spPr>
          <a:xfrm>
            <a:off x="774700" y="1905000"/>
            <a:ext cx="7670800" cy="1981200"/>
          </a:xfrm>
        </p:spPr>
        <p:txBody>
          <a:bodyPr/>
          <a:lstStyle/>
          <a:p>
            <a:pPr marL="465138" lvl="1" indent="-465138">
              <a:spcBef>
                <a:spcPts val="600"/>
              </a:spcBef>
              <a:spcAft>
                <a:spcPts val="600"/>
              </a:spcAft>
              <a:buFont typeface="Wingdings" pitchFamily="2" charset="2"/>
              <a:buChar char="l"/>
              <a:defRPr/>
            </a:pPr>
            <a:r>
              <a:rPr lang="en-US" sz="2800" dirty="0" smtClean="0"/>
              <a:t>Science is a human endeavor.</a:t>
            </a:r>
          </a:p>
          <a:p>
            <a:pPr marL="465138" lvl="1" indent="-465138">
              <a:spcBef>
                <a:spcPts val="600"/>
              </a:spcBef>
              <a:spcAft>
                <a:spcPts val="600"/>
              </a:spcAft>
              <a:buFont typeface="Wingdings" pitchFamily="2" charset="2"/>
              <a:buChar char="l"/>
              <a:defRPr/>
            </a:pPr>
            <a:r>
              <a:rPr lang="en-US" sz="2800" dirty="0" smtClean="0"/>
              <a:t>Scientists </a:t>
            </a:r>
            <a:r>
              <a:rPr lang="en-US" sz="2800" dirty="0"/>
              <a:t>and engineers rely on human qualities such as persistence, precision, reasoning, logic, </a:t>
            </a:r>
            <a:r>
              <a:rPr lang="en-US" sz="2800" dirty="0" smtClean="0"/>
              <a:t>imagination, </a:t>
            </a:r>
            <a:r>
              <a:rPr lang="en-US" sz="2800" dirty="0"/>
              <a:t>and creativity</a:t>
            </a:r>
            <a:r>
              <a:rPr lang="en-US" sz="2800" dirty="0" smtClean="0"/>
              <a:t>.</a:t>
            </a:r>
            <a:endParaRPr lang="en-US" sz="2800" dirty="0"/>
          </a:p>
          <a:p>
            <a:pPr marL="465138" lvl="1" indent="-465138">
              <a:spcBef>
                <a:spcPts val="600"/>
              </a:spcBef>
              <a:spcAft>
                <a:spcPts val="600"/>
              </a:spcAft>
              <a:buFont typeface="Wingdings" pitchFamily="2" charset="2"/>
              <a:buChar char="l"/>
              <a:defRPr/>
            </a:pPr>
            <a:endParaRPr lang="en-US" sz="2800" dirty="0" smtClean="0"/>
          </a:p>
          <a:p>
            <a:pPr marL="465138" lvl="1" indent="-465138">
              <a:spcBef>
                <a:spcPts val="600"/>
              </a:spcBef>
              <a:spcAft>
                <a:spcPts val="600"/>
              </a:spcAft>
              <a:buFont typeface="Wingdings" pitchFamily="2" charset="2"/>
              <a:buChar char="l"/>
              <a:defRPr/>
            </a:pPr>
            <a:endParaRPr lang="en-US" sz="2800" dirty="0"/>
          </a:p>
        </p:txBody>
      </p:sp>
      <p:pic>
        <p:nvPicPr>
          <p:cNvPr id="5124" name="Picture 4" descr="http://kwawriters.org/wp-content/uploads/2012/08/think-outside-the-bo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5113" y="3974956"/>
            <a:ext cx="3533775" cy="273064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5285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31491">
                                            <p:txEl>
                                              <p:pRg st="0" end="0"/>
                                            </p:txEl>
                                          </p:spTgt>
                                        </p:tgtEl>
                                        <p:attrNameLst>
                                          <p:attrName>style.visibility</p:attrName>
                                        </p:attrNameLst>
                                      </p:cBhvr>
                                      <p:to>
                                        <p:strVal val="visible"/>
                                      </p:to>
                                    </p:set>
                                    <p:animEffect transition="in" filter="wipe(down)">
                                      <p:cBhvr>
                                        <p:cTn id="7" dur="500"/>
                                        <p:tgtEl>
                                          <p:spTgt spid="831491">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31491">
                                            <p:txEl>
                                              <p:pRg st="1" end="1"/>
                                            </p:txEl>
                                          </p:spTgt>
                                        </p:tgtEl>
                                        <p:attrNameLst>
                                          <p:attrName>style.visibility</p:attrName>
                                        </p:attrNameLst>
                                      </p:cBhvr>
                                      <p:to>
                                        <p:strVal val="visible"/>
                                      </p:to>
                                    </p:set>
                                    <p:animEffect transition="in" filter="wipe(down)">
                                      <p:cBhvr>
                                        <p:cTn id="10" dur="500"/>
                                        <p:tgtEl>
                                          <p:spTgt spid="83149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124"/>
                                        </p:tgtEl>
                                        <p:attrNameLst>
                                          <p:attrName>style.visibility</p:attrName>
                                        </p:attrNameLst>
                                      </p:cBhvr>
                                      <p:to>
                                        <p:strVal val="visible"/>
                                      </p:to>
                                    </p:set>
                                    <p:animEffect transition="in" filter="wipe(down)">
                                      <p:cBhvr>
                                        <p:cTn id="15"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1491"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5"/>
          <p:cNvSpPr txBox="1">
            <a:spLocks noGrp="1"/>
          </p:cNvSpPr>
          <p:nvPr/>
        </p:nvSpPr>
        <p:spPr bwMode="auto">
          <a:xfrm>
            <a:off x="3619499"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i="1">
                <a:solidFill>
                  <a:srgbClr val="000000"/>
                </a:solidFill>
                <a:latin typeface="Gill Sans" charset="0"/>
                <a:sym typeface="Gill Sans" charset="0"/>
              </a:defRPr>
            </a:lvl1pPr>
            <a:lvl2pPr marL="742950" indent="-285750" eaLnBrk="0" hangingPunct="0">
              <a:defRPr sz="1200" i="1">
                <a:solidFill>
                  <a:srgbClr val="000000"/>
                </a:solidFill>
                <a:latin typeface="Gill Sans" charset="0"/>
                <a:sym typeface="Gill Sans" charset="0"/>
              </a:defRPr>
            </a:lvl2pPr>
            <a:lvl3pPr marL="1143000" indent="-228600" eaLnBrk="0" hangingPunct="0">
              <a:defRPr sz="1200" i="1">
                <a:solidFill>
                  <a:srgbClr val="000000"/>
                </a:solidFill>
                <a:latin typeface="Gill Sans" charset="0"/>
                <a:sym typeface="Gill Sans" charset="0"/>
              </a:defRPr>
            </a:lvl3pPr>
            <a:lvl4pPr marL="1600200" indent="-228600" eaLnBrk="0" hangingPunct="0">
              <a:defRPr sz="1200" i="1">
                <a:solidFill>
                  <a:srgbClr val="000000"/>
                </a:solidFill>
                <a:latin typeface="Gill Sans" charset="0"/>
                <a:sym typeface="Gill Sans" charset="0"/>
              </a:defRPr>
            </a:lvl4pPr>
            <a:lvl5pPr marL="2057400" indent="-228600" eaLnBrk="0" hangingPunct="0">
              <a:defRPr sz="1200" i="1">
                <a:solidFill>
                  <a:srgbClr val="000000"/>
                </a:solidFill>
                <a:latin typeface="Gill Sans" charset="0"/>
                <a:sym typeface="Gill Sans" charset="0"/>
              </a:defRPr>
            </a:lvl5pPr>
            <a:lvl6pPr marL="2514600" indent="-228600" eaLnBrk="0" fontAlgn="base" hangingPunct="0">
              <a:spcBef>
                <a:spcPct val="0"/>
              </a:spcBef>
              <a:spcAft>
                <a:spcPct val="0"/>
              </a:spcAft>
              <a:defRPr sz="1200" i="1">
                <a:solidFill>
                  <a:srgbClr val="000000"/>
                </a:solidFill>
                <a:latin typeface="Gill Sans" charset="0"/>
                <a:sym typeface="Gill Sans" charset="0"/>
              </a:defRPr>
            </a:lvl6pPr>
            <a:lvl7pPr marL="2971800" indent="-228600" eaLnBrk="0" fontAlgn="base" hangingPunct="0">
              <a:spcBef>
                <a:spcPct val="0"/>
              </a:spcBef>
              <a:spcAft>
                <a:spcPct val="0"/>
              </a:spcAft>
              <a:defRPr sz="1200" i="1">
                <a:solidFill>
                  <a:srgbClr val="000000"/>
                </a:solidFill>
                <a:latin typeface="Gill Sans" charset="0"/>
                <a:sym typeface="Gill Sans" charset="0"/>
              </a:defRPr>
            </a:lvl7pPr>
            <a:lvl8pPr marL="3429000" indent="-228600" eaLnBrk="0" fontAlgn="base" hangingPunct="0">
              <a:spcBef>
                <a:spcPct val="0"/>
              </a:spcBef>
              <a:spcAft>
                <a:spcPct val="0"/>
              </a:spcAft>
              <a:defRPr sz="1200" i="1">
                <a:solidFill>
                  <a:srgbClr val="000000"/>
                </a:solidFill>
                <a:latin typeface="Gill Sans" charset="0"/>
                <a:sym typeface="Gill Sans" charset="0"/>
              </a:defRPr>
            </a:lvl8pPr>
            <a:lvl9pPr marL="3886200" indent="-228600" eaLnBrk="0" fontAlgn="base" hangingPunct="0">
              <a:spcBef>
                <a:spcPct val="0"/>
              </a:spcBef>
              <a:spcAft>
                <a:spcPct val="0"/>
              </a:spcAft>
              <a:defRPr sz="1200" i="1">
                <a:solidFill>
                  <a:srgbClr val="000000"/>
                </a:solidFill>
                <a:latin typeface="Gill Sans" charset="0"/>
                <a:sym typeface="Gill Sans" charset="0"/>
              </a:defRPr>
            </a:lvl9pPr>
          </a:lstStyle>
          <a:p>
            <a:pPr algn="r" eaLnBrk="1" hangingPunct="1"/>
            <a:fld id="{B4EA59B4-B77A-4494-8DB9-A3EA13E56429}" type="slidenum">
              <a:rPr lang="en-US" sz="1000"/>
              <a:pPr algn="r" eaLnBrk="1" hangingPunct="1"/>
              <a:t>51</a:t>
            </a:fld>
            <a:endParaRPr lang="en-US" sz="1000" dirty="0"/>
          </a:p>
        </p:txBody>
      </p:sp>
      <p:sp>
        <p:nvSpPr>
          <p:cNvPr id="407555" name="Rectangle 3"/>
          <p:cNvSpPr>
            <a:spLocks noGrp="1" noChangeArrowheads="1"/>
          </p:cNvSpPr>
          <p:nvPr>
            <p:ph type="body" idx="4294967295"/>
          </p:nvPr>
        </p:nvSpPr>
        <p:spPr>
          <a:xfrm>
            <a:off x="1142999" y="1676400"/>
            <a:ext cx="6858000" cy="5181600"/>
          </a:xfrm>
        </p:spPr>
        <p:txBody>
          <a:bodyPr/>
          <a:lstStyle/>
          <a:p>
            <a:pPr marL="465138" lvl="1" indent="-465138">
              <a:spcBef>
                <a:spcPts val="600"/>
              </a:spcBef>
              <a:spcAft>
                <a:spcPts val="600"/>
              </a:spcAft>
              <a:buFont typeface="Wingdings" pitchFamily="2" charset="2"/>
              <a:buChar char="l"/>
              <a:defRPr/>
            </a:pPr>
            <a:r>
              <a:rPr lang="en-US" sz="2800" dirty="0" smtClean="0"/>
              <a:t>We </a:t>
            </a:r>
            <a:r>
              <a:rPr lang="en-US" sz="2800" dirty="0"/>
              <a:t>will assume circular motion.</a:t>
            </a:r>
          </a:p>
          <a:p>
            <a:pPr marL="465138" lvl="1" indent="-465138">
              <a:spcBef>
                <a:spcPts val="600"/>
              </a:spcBef>
              <a:spcAft>
                <a:spcPts val="600"/>
              </a:spcAft>
              <a:buFont typeface="Wingdings" pitchFamily="2" charset="2"/>
              <a:buChar char="l"/>
              <a:defRPr/>
            </a:pPr>
            <a:r>
              <a:rPr lang="en-US" sz="2800" dirty="0"/>
              <a:t>D</a:t>
            </a:r>
            <a:r>
              <a:rPr lang="en-US" sz="2800" dirty="0" smtClean="0"/>
              <a:t>iscuss </a:t>
            </a:r>
            <a:r>
              <a:rPr lang="en-US" sz="2800" dirty="0"/>
              <a:t>with </a:t>
            </a:r>
            <a:r>
              <a:rPr lang="en-US" sz="2800" dirty="0" smtClean="0"/>
              <a:t>your </a:t>
            </a:r>
            <a:r>
              <a:rPr lang="en-US" sz="2800" dirty="0"/>
              <a:t>table group how the data can be used to compare the times it takes each moon to complete an orbit.</a:t>
            </a:r>
          </a:p>
        </p:txBody>
      </p:sp>
      <p:sp>
        <p:nvSpPr>
          <p:cNvPr id="23556" name="Rectangle 6"/>
          <p:cNvSpPr>
            <a:spLocks noGrp="1" noChangeArrowheads="1"/>
          </p:cNvSpPr>
          <p:nvPr>
            <p:ph type="title" idx="4294967295"/>
          </p:nvPr>
        </p:nvSpPr>
        <p:spPr>
          <a:xfrm>
            <a:off x="-1" y="762000"/>
            <a:ext cx="9144001" cy="838200"/>
          </a:xfrm>
        </p:spPr>
        <p:txBody>
          <a:bodyPr/>
          <a:lstStyle/>
          <a:p>
            <a:pPr algn="ctr" eaLnBrk="1" hangingPunct="1"/>
            <a:r>
              <a:rPr lang="en-US" sz="4000" dirty="0" smtClean="0">
                <a:solidFill>
                  <a:schemeClr val="tx1"/>
                </a:solidFill>
                <a:latin typeface="Arial" charset="0"/>
                <a:cs typeface="Arial" charset="0"/>
              </a:rPr>
              <a:t>Analyzing Data</a:t>
            </a:r>
          </a:p>
        </p:txBody>
      </p:sp>
    </p:spTree>
    <p:extLst>
      <p:ext uri="{BB962C8B-B14F-4D97-AF65-F5344CB8AC3E}">
        <p14:creationId xmlns:p14="http://schemas.microsoft.com/office/powerpoint/2010/main" val="4217728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7555">
                                            <p:txEl>
                                              <p:pRg st="0" end="0"/>
                                            </p:txEl>
                                          </p:spTgt>
                                        </p:tgtEl>
                                        <p:attrNameLst>
                                          <p:attrName>style.visibility</p:attrName>
                                        </p:attrNameLst>
                                      </p:cBhvr>
                                      <p:to>
                                        <p:strVal val="visible"/>
                                      </p:to>
                                    </p:set>
                                    <p:animEffect transition="in" filter="wipe(down)">
                                      <p:cBhvr>
                                        <p:cTn id="7" dur="500"/>
                                        <p:tgtEl>
                                          <p:spTgt spid="407555">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07555">
                                            <p:txEl>
                                              <p:pRg st="1" end="1"/>
                                            </p:txEl>
                                          </p:spTgt>
                                        </p:tgtEl>
                                        <p:attrNameLst>
                                          <p:attrName>style.visibility</p:attrName>
                                        </p:attrNameLst>
                                      </p:cBhvr>
                                      <p:to>
                                        <p:strVal val="visible"/>
                                      </p:to>
                                    </p:set>
                                    <p:animEffect transition="in" filter="wipe(down)">
                                      <p:cBhvr>
                                        <p:cTn id="10" dur="500"/>
                                        <p:tgtEl>
                                          <p:spTgt spid="4075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5"/>
          <p:cNvSpPr txBox="1">
            <a:spLocks noGrp="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i="1">
                <a:solidFill>
                  <a:srgbClr val="000000"/>
                </a:solidFill>
                <a:latin typeface="Gill Sans" charset="0"/>
                <a:sym typeface="Gill Sans" charset="0"/>
              </a:defRPr>
            </a:lvl1pPr>
            <a:lvl2pPr marL="742950" indent="-285750" eaLnBrk="0" hangingPunct="0">
              <a:defRPr sz="1200" i="1">
                <a:solidFill>
                  <a:srgbClr val="000000"/>
                </a:solidFill>
                <a:latin typeface="Gill Sans" charset="0"/>
                <a:sym typeface="Gill Sans" charset="0"/>
              </a:defRPr>
            </a:lvl2pPr>
            <a:lvl3pPr marL="1143000" indent="-228600" eaLnBrk="0" hangingPunct="0">
              <a:defRPr sz="1200" i="1">
                <a:solidFill>
                  <a:srgbClr val="000000"/>
                </a:solidFill>
                <a:latin typeface="Gill Sans" charset="0"/>
                <a:sym typeface="Gill Sans" charset="0"/>
              </a:defRPr>
            </a:lvl3pPr>
            <a:lvl4pPr marL="1600200" indent="-228600" eaLnBrk="0" hangingPunct="0">
              <a:defRPr sz="1200" i="1">
                <a:solidFill>
                  <a:srgbClr val="000000"/>
                </a:solidFill>
                <a:latin typeface="Gill Sans" charset="0"/>
                <a:sym typeface="Gill Sans" charset="0"/>
              </a:defRPr>
            </a:lvl4pPr>
            <a:lvl5pPr marL="2057400" indent="-228600" eaLnBrk="0" hangingPunct="0">
              <a:defRPr sz="1200" i="1">
                <a:solidFill>
                  <a:srgbClr val="000000"/>
                </a:solidFill>
                <a:latin typeface="Gill Sans" charset="0"/>
                <a:sym typeface="Gill Sans" charset="0"/>
              </a:defRPr>
            </a:lvl5pPr>
            <a:lvl6pPr marL="2514600" indent="-228600" eaLnBrk="0" fontAlgn="base" hangingPunct="0">
              <a:spcBef>
                <a:spcPct val="0"/>
              </a:spcBef>
              <a:spcAft>
                <a:spcPct val="0"/>
              </a:spcAft>
              <a:defRPr sz="1200" i="1">
                <a:solidFill>
                  <a:srgbClr val="000000"/>
                </a:solidFill>
                <a:latin typeface="Gill Sans" charset="0"/>
                <a:sym typeface="Gill Sans" charset="0"/>
              </a:defRPr>
            </a:lvl6pPr>
            <a:lvl7pPr marL="2971800" indent="-228600" eaLnBrk="0" fontAlgn="base" hangingPunct="0">
              <a:spcBef>
                <a:spcPct val="0"/>
              </a:spcBef>
              <a:spcAft>
                <a:spcPct val="0"/>
              </a:spcAft>
              <a:defRPr sz="1200" i="1">
                <a:solidFill>
                  <a:srgbClr val="000000"/>
                </a:solidFill>
                <a:latin typeface="Gill Sans" charset="0"/>
                <a:sym typeface="Gill Sans" charset="0"/>
              </a:defRPr>
            </a:lvl7pPr>
            <a:lvl8pPr marL="3429000" indent="-228600" eaLnBrk="0" fontAlgn="base" hangingPunct="0">
              <a:spcBef>
                <a:spcPct val="0"/>
              </a:spcBef>
              <a:spcAft>
                <a:spcPct val="0"/>
              </a:spcAft>
              <a:defRPr sz="1200" i="1">
                <a:solidFill>
                  <a:srgbClr val="000000"/>
                </a:solidFill>
                <a:latin typeface="Gill Sans" charset="0"/>
                <a:sym typeface="Gill Sans" charset="0"/>
              </a:defRPr>
            </a:lvl8pPr>
            <a:lvl9pPr marL="3886200" indent="-228600" eaLnBrk="0" fontAlgn="base" hangingPunct="0">
              <a:spcBef>
                <a:spcPct val="0"/>
              </a:spcBef>
              <a:spcAft>
                <a:spcPct val="0"/>
              </a:spcAft>
              <a:defRPr sz="1200" i="1">
                <a:solidFill>
                  <a:srgbClr val="000000"/>
                </a:solidFill>
                <a:latin typeface="Gill Sans" charset="0"/>
                <a:sym typeface="Gill Sans" charset="0"/>
              </a:defRPr>
            </a:lvl9pPr>
          </a:lstStyle>
          <a:p>
            <a:pPr algn="r" eaLnBrk="1" hangingPunct="1"/>
            <a:fld id="{B4EA59B4-B77A-4494-8DB9-A3EA13E56429}" type="slidenum">
              <a:rPr lang="en-US" sz="1000"/>
              <a:pPr algn="r" eaLnBrk="1" hangingPunct="1"/>
              <a:t>52</a:t>
            </a:fld>
            <a:endParaRPr lang="en-US" sz="1000" dirty="0"/>
          </a:p>
        </p:txBody>
      </p:sp>
      <p:sp>
        <p:nvSpPr>
          <p:cNvPr id="407555" name="Rectangle 3"/>
          <p:cNvSpPr>
            <a:spLocks noGrp="1" noChangeArrowheads="1"/>
          </p:cNvSpPr>
          <p:nvPr>
            <p:ph type="body" idx="4294967295"/>
          </p:nvPr>
        </p:nvSpPr>
        <p:spPr>
          <a:xfrm>
            <a:off x="990600" y="1676400"/>
            <a:ext cx="7467600" cy="5181600"/>
          </a:xfrm>
        </p:spPr>
        <p:txBody>
          <a:bodyPr/>
          <a:lstStyle/>
          <a:p>
            <a:pPr marL="609600" indent="-609600" eaLnBrk="1" hangingPunct="1">
              <a:spcBef>
                <a:spcPts val="600"/>
              </a:spcBef>
              <a:spcAft>
                <a:spcPts val="600"/>
              </a:spcAft>
              <a:buClr>
                <a:schemeClr val="tx1"/>
              </a:buClr>
              <a:buSzTx/>
              <a:buFontTx/>
              <a:buAutoNum type="arabicPeriod"/>
            </a:pPr>
            <a:r>
              <a:rPr lang="en-US" sz="2800" dirty="0" smtClean="0">
                <a:latin typeface="Arial" charset="0"/>
                <a:cs typeface="Arial" charset="0"/>
              </a:rPr>
              <a:t>Determine the time it takes for your moon to complete one orbit. </a:t>
            </a:r>
            <a:r>
              <a:rPr lang="en-US" sz="2800" i="1" dirty="0" smtClean="0">
                <a:latin typeface="Arial" charset="0"/>
                <a:cs typeface="Arial" charset="0"/>
              </a:rPr>
              <a:t>[unit = day]</a:t>
            </a:r>
          </a:p>
          <a:p>
            <a:pPr marL="609600" indent="-609600" eaLnBrk="1" hangingPunct="1">
              <a:spcBef>
                <a:spcPts val="600"/>
              </a:spcBef>
              <a:spcAft>
                <a:spcPts val="600"/>
              </a:spcAft>
              <a:buClr>
                <a:schemeClr val="tx1"/>
              </a:buClr>
              <a:buSzTx/>
              <a:buFontTx/>
              <a:buAutoNum type="arabicPeriod"/>
            </a:pPr>
            <a:r>
              <a:rPr lang="en-US" sz="2800" dirty="0" smtClean="0">
                <a:latin typeface="Arial" charset="0"/>
                <a:cs typeface="Arial" charset="0"/>
              </a:rPr>
              <a:t>Determine the distance to Jupiter (or the radius of the orbit). </a:t>
            </a:r>
            <a:r>
              <a:rPr lang="en-US" sz="2800" i="1" dirty="0" smtClean="0">
                <a:latin typeface="Arial" charset="0"/>
                <a:cs typeface="Arial" charset="0"/>
              </a:rPr>
              <a:t>[unit is million km]</a:t>
            </a:r>
          </a:p>
          <a:p>
            <a:pPr marL="609600" indent="-609600" eaLnBrk="1" hangingPunct="1">
              <a:spcBef>
                <a:spcPts val="600"/>
              </a:spcBef>
              <a:spcAft>
                <a:spcPts val="600"/>
              </a:spcAft>
              <a:buClr>
                <a:schemeClr val="tx1"/>
              </a:buClr>
              <a:buSzTx/>
              <a:buFontTx/>
              <a:buAutoNum type="arabicPeriod"/>
            </a:pPr>
            <a:r>
              <a:rPr lang="en-US" sz="2800" dirty="0" smtClean="0">
                <a:latin typeface="Arial" charset="0"/>
                <a:cs typeface="Arial" charset="0"/>
              </a:rPr>
              <a:t>Determine the length of the orbital path for your moon. </a:t>
            </a:r>
            <a:r>
              <a:rPr lang="en-US" i="1" dirty="0">
                <a:latin typeface="Arial" charset="0"/>
                <a:cs typeface="Arial" charset="0"/>
              </a:rPr>
              <a:t>[unit is million km]</a:t>
            </a:r>
          </a:p>
          <a:p>
            <a:pPr marL="609600" indent="-609600" eaLnBrk="1" hangingPunct="1">
              <a:spcBef>
                <a:spcPts val="600"/>
              </a:spcBef>
              <a:spcAft>
                <a:spcPts val="600"/>
              </a:spcAft>
              <a:buClr>
                <a:schemeClr val="tx1"/>
              </a:buClr>
              <a:buSzTx/>
              <a:buFont typeface="Wingdings" pitchFamily="2" charset="2"/>
              <a:buAutoNum type="arabicPeriod"/>
            </a:pPr>
            <a:r>
              <a:rPr lang="en-US" sz="2800" dirty="0" smtClean="0">
                <a:latin typeface="Arial" charset="0"/>
                <a:cs typeface="Arial" charset="0"/>
              </a:rPr>
              <a:t>Calculate the speed by dividing the length of the orbit by the time it takes the moon to complete it. </a:t>
            </a:r>
            <a:r>
              <a:rPr lang="en-US" i="1" dirty="0">
                <a:latin typeface="Arial" charset="0"/>
                <a:cs typeface="Arial" charset="0"/>
              </a:rPr>
              <a:t>[</a:t>
            </a:r>
            <a:r>
              <a:rPr lang="en-US" sz="2800" i="1" dirty="0" smtClean="0">
                <a:latin typeface="Arial" charset="0"/>
                <a:cs typeface="Arial" charset="0"/>
              </a:rPr>
              <a:t>unit = million km / day]</a:t>
            </a:r>
          </a:p>
        </p:txBody>
      </p:sp>
      <p:sp>
        <p:nvSpPr>
          <p:cNvPr id="23556" name="Rectangle 6"/>
          <p:cNvSpPr>
            <a:spLocks noGrp="1" noChangeArrowheads="1"/>
          </p:cNvSpPr>
          <p:nvPr>
            <p:ph type="title" idx="4294967295"/>
          </p:nvPr>
        </p:nvSpPr>
        <p:spPr>
          <a:xfrm>
            <a:off x="0" y="762000"/>
            <a:ext cx="9144000" cy="838200"/>
          </a:xfrm>
        </p:spPr>
        <p:txBody>
          <a:bodyPr/>
          <a:lstStyle/>
          <a:p>
            <a:pPr algn="ctr" eaLnBrk="1" hangingPunct="1"/>
            <a:r>
              <a:rPr lang="en-US" sz="4000" dirty="0" smtClean="0">
                <a:solidFill>
                  <a:schemeClr val="tx1"/>
                </a:solidFill>
                <a:latin typeface="Arial" charset="0"/>
                <a:cs typeface="Arial" charset="0"/>
              </a:rPr>
              <a:t>Data Analysis Steps</a:t>
            </a:r>
          </a:p>
        </p:txBody>
      </p:sp>
    </p:spTree>
    <p:extLst>
      <p:ext uri="{BB962C8B-B14F-4D97-AF65-F5344CB8AC3E}">
        <p14:creationId xmlns:p14="http://schemas.microsoft.com/office/powerpoint/2010/main" val="784407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7555">
                                            <p:txEl>
                                              <p:pRg st="0" end="0"/>
                                            </p:txEl>
                                          </p:spTgt>
                                        </p:tgtEl>
                                        <p:attrNameLst>
                                          <p:attrName>style.visibility</p:attrName>
                                        </p:attrNameLst>
                                      </p:cBhvr>
                                      <p:to>
                                        <p:strVal val="visible"/>
                                      </p:to>
                                    </p:set>
                                    <p:animEffect transition="in" filter="wipe(down)">
                                      <p:cBhvr>
                                        <p:cTn id="7" dur="500"/>
                                        <p:tgtEl>
                                          <p:spTgt spid="4075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7555">
                                            <p:txEl>
                                              <p:pRg st="1" end="1"/>
                                            </p:txEl>
                                          </p:spTgt>
                                        </p:tgtEl>
                                        <p:attrNameLst>
                                          <p:attrName>style.visibility</p:attrName>
                                        </p:attrNameLst>
                                      </p:cBhvr>
                                      <p:to>
                                        <p:strVal val="visible"/>
                                      </p:to>
                                    </p:set>
                                    <p:animEffect transition="in" filter="wipe(down)">
                                      <p:cBhvr>
                                        <p:cTn id="12" dur="500"/>
                                        <p:tgtEl>
                                          <p:spTgt spid="4075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07555">
                                            <p:txEl>
                                              <p:pRg st="2" end="2"/>
                                            </p:txEl>
                                          </p:spTgt>
                                        </p:tgtEl>
                                        <p:attrNameLst>
                                          <p:attrName>style.visibility</p:attrName>
                                        </p:attrNameLst>
                                      </p:cBhvr>
                                      <p:to>
                                        <p:strVal val="visible"/>
                                      </p:to>
                                    </p:set>
                                    <p:animEffect transition="in" filter="wipe(down)">
                                      <p:cBhvr>
                                        <p:cTn id="17" dur="500"/>
                                        <p:tgtEl>
                                          <p:spTgt spid="40755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07555">
                                            <p:txEl>
                                              <p:pRg st="3" end="3"/>
                                            </p:txEl>
                                          </p:spTgt>
                                        </p:tgtEl>
                                        <p:attrNameLst>
                                          <p:attrName>style.visibility</p:attrName>
                                        </p:attrNameLst>
                                      </p:cBhvr>
                                      <p:to>
                                        <p:strVal val="visible"/>
                                      </p:to>
                                    </p:set>
                                    <p:animEffect transition="in" filter="wipe(down)">
                                      <p:cBhvr>
                                        <p:cTn id="22" dur="500"/>
                                        <p:tgtEl>
                                          <p:spTgt spid="40755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5"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p:cNvSpPr txBox="1">
            <a:spLocks noGrp="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i="1">
                <a:solidFill>
                  <a:srgbClr val="000000"/>
                </a:solidFill>
                <a:latin typeface="Gill Sans" charset="0"/>
                <a:sym typeface="Gill Sans" charset="0"/>
              </a:defRPr>
            </a:lvl1pPr>
            <a:lvl2pPr marL="742950" indent="-285750" eaLnBrk="0" hangingPunct="0">
              <a:defRPr sz="1200" i="1">
                <a:solidFill>
                  <a:srgbClr val="000000"/>
                </a:solidFill>
                <a:latin typeface="Gill Sans" charset="0"/>
                <a:sym typeface="Gill Sans" charset="0"/>
              </a:defRPr>
            </a:lvl2pPr>
            <a:lvl3pPr marL="1143000" indent="-228600" eaLnBrk="0" hangingPunct="0">
              <a:defRPr sz="1200" i="1">
                <a:solidFill>
                  <a:srgbClr val="000000"/>
                </a:solidFill>
                <a:latin typeface="Gill Sans" charset="0"/>
                <a:sym typeface="Gill Sans" charset="0"/>
              </a:defRPr>
            </a:lvl3pPr>
            <a:lvl4pPr marL="1600200" indent="-228600" eaLnBrk="0" hangingPunct="0">
              <a:defRPr sz="1200" i="1">
                <a:solidFill>
                  <a:srgbClr val="000000"/>
                </a:solidFill>
                <a:latin typeface="Gill Sans" charset="0"/>
                <a:sym typeface="Gill Sans" charset="0"/>
              </a:defRPr>
            </a:lvl4pPr>
            <a:lvl5pPr marL="2057400" indent="-228600" eaLnBrk="0" hangingPunct="0">
              <a:defRPr sz="1200" i="1">
                <a:solidFill>
                  <a:srgbClr val="000000"/>
                </a:solidFill>
                <a:latin typeface="Gill Sans" charset="0"/>
                <a:sym typeface="Gill Sans" charset="0"/>
              </a:defRPr>
            </a:lvl5pPr>
            <a:lvl6pPr marL="2514600" indent="-228600" eaLnBrk="0" fontAlgn="base" hangingPunct="0">
              <a:spcBef>
                <a:spcPct val="0"/>
              </a:spcBef>
              <a:spcAft>
                <a:spcPct val="0"/>
              </a:spcAft>
              <a:defRPr sz="1200" i="1">
                <a:solidFill>
                  <a:srgbClr val="000000"/>
                </a:solidFill>
                <a:latin typeface="Gill Sans" charset="0"/>
                <a:sym typeface="Gill Sans" charset="0"/>
              </a:defRPr>
            </a:lvl6pPr>
            <a:lvl7pPr marL="2971800" indent="-228600" eaLnBrk="0" fontAlgn="base" hangingPunct="0">
              <a:spcBef>
                <a:spcPct val="0"/>
              </a:spcBef>
              <a:spcAft>
                <a:spcPct val="0"/>
              </a:spcAft>
              <a:defRPr sz="1200" i="1">
                <a:solidFill>
                  <a:srgbClr val="000000"/>
                </a:solidFill>
                <a:latin typeface="Gill Sans" charset="0"/>
                <a:sym typeface="Gill Sans" charset="0"/>
              </a:defRPr>
            </a:lvl7pPr>
            <a:lvl8pPr marL="3429000" indent="-228600" eaLnBrk="0" fontAlgn="base" hangingPunct="0">
              <a:spcBef>
                <a:spcPct val="0"/>
              </a:spcBef>
              <a:spcAft>
                <a:spcPct val="0"/>
              </a:spcAft>
              <a:defRPr sz="1200" i="1">
                <a:solidFill>
                  <a:srgbClr val="000000"/>
                </a:solidFill>
                <a:latin typeface="Gill Sans" charset="0"/>
                <a:sym typeface="Gill Sans" charset="0"/>
              </a:defRPr>
            </a:lvl8pPr>
            <a:lvl9pPr marL="3886200" indent="-228600" eaLnBrk="0" fontAlgn="base" hangingPunct="0">
              <a:spcBef>
                <a:spcPct val="0"/>
              </a:spcBef>
              <a:spcAft>
                <a:spcPct val="0"/>
              </a:spcAft>
              <a:defRPr sz="1200" i="1">
                <a:solidFill>
                  <a:srgbClr val="000000"/>
                </a:solidFill>
                <a:latin typeface="Gill Sans" charset="0"/>
                <a:sym typeface="Gill Sans" charset="0"/>
              </a:defRPr>
            </a:lvl9pPr>
          </a:lstStyle>
          <a:p>
            <a:pPr algn="r" eaLnBrk="1" hangingPunct="1"/>
            <a:fld id="{48ACA7A8-F3F1-4593-B7D5-2EC53714C646}" type="slidenum">
              <a:rPr lang="en-US" sz="1000"/>
              <a:pPr algn="r" eaLnBrk="1" hangingPunct="1"/>
              <a:t>53</a:t>
            </a:fld>
            <a:endParaRPr lang="en-US" sz="1000" dirty="0"/>
          </a:p>
        </p:txBody>
      </p:sp>
      <p:sp>
        <p:nvSpPr>
          <p:cNvPr id="407555" name="Rectangle 3"/>
          <p:cNvSpPr>
            <a:spLocks noGrp="1" noChangeArrowheads="1"/>
          </p:cNvSpPr>
          <p:nvPr>
            <p:ph type="body" idx="4294967295"/>
          </p:nvPr>
        </p:nvSpPr>
        <p:spPr>
          <a:xfrm>
            <a:off x="863600" y="1676400"/>
            <a:ext cx="8280400" cy="1066800"/>
          </a:xfrm>
        </p:spPr>
        <p:txBody>
          <a:bodyPr/>
          <a:lstStyle/>
          <a:p>
            <a:pPr marL="0" lvl="1" indent="0" eaLnBrk="1" hangingPunct="1">
              <a:spcBef>
                <a:spcPts val="1200"/>
              </a:spcBef>
              <a:spcAft>
                <a:spcPts val="1200"/>
              </a:spcAft>
              <a:buSzTx/>
              <a:buFont typeface="Times New Roman" pitchFamily="18" charset="0"/>
              <a:buNone/>
              <a:defRPr/>
            </a:pPr>
            <a:r>
              <a:rPr lang="en-US" dirty="0">
                <a:latin typeface="Arial" pitchFamily="34" charset="0"/>
                <a:ea typeface="+mn-ea"/>
                <a:cs typeface="Arial" pitchFamily="34" charset="0"/>
              </a:rPr>
              <a:t>Graph the data for </a:t>
            </a:r>
            <a:r>
              <a:rPr lang="en-US" dirty="0" smtClean="0">
                <a:latin typeface="Arial" pitchFamily="34" charset="0"/>
                <a:ea typeface="+mn-ea"/>
                <a:cs typeface="Arial" pitchFamily="34" charset="0"/>
              </a:rPr>
              <a:t>speed </a:t>
            </a:r>
            <a:r>
              <a:rPr lang="en-US" dirty="0">
                <a:latin typeface="Arial" pitchFamily="34" charset="0"/>
                <a:ea typeface="+mn-ea"/>
                <a:cs typeface="Arial" pitchFamily="34" charset="0"/>
              </a:rPr>
              <a:t>versus </a:t>
            </a:r>
            <a:r>
              <a:rPr lang="en-US" dirty="0" smtClean="0">
                <a:latin typeface="Arial" pitchFamily="34" charset="0"/>
                <a:ea typeface="+mn-ea"/>
                <a:cs typeface="Arial" pitchFamily="34" charset="0"/>
              </a:rPr>
              <a:t>distance and describe </a:t>
            </a:r>
            <a:r>
              <a:rPr lang="en-US" dirty="0">
                <a:latin typeface="Arial" pitchFamily="34" charset="0"/>
                <a:ea typeface="+mn-ea"/>
                <a:cs typeface="Arial" pitchFamily="34" charset="0"/>
              </a:rPr>
              <a:t>what this graph tells you.</a:t>
            </a:r>
          </a:p>
        </p:txBody>
      </p:sp>
      <p:sp>
        <p:nvSpPr>
          <p:cNvPr id="24580" name="Rectangle 6"/>
          <p:cNvSpPr>
            <a:spLocks noGrp="1" noChangeArrowheads="1"/>
          </p:cNvSpPr>
          <p:nvPr>
            <p:ph type="title" idx="4294967295"/>
          </p:nvPr>
        </p:nvSpPr>
        <p:spPr>
          <a:xfrm>
            <a:off x="609600" y="685800"/>
            <a:ext cx="8534400" cy="914400"/>
          </a:xfrm>
        </p:spPr>
        <p:txBody>
          <a:bodyPr/>
          <a:lstStyle/>
          <a:p>
            <a:pPr algn="ctr" eaLnBrk="1" hangingPunct="1"/>
            <a:r>
              <a:rPr lang="en-US" sz="4000" dirty="0" smtClean="0">
                <a:solidFill>
                  <a:schemeClr val="tx1"/>
                </a:solidFill>
                <a:latin typeface="Arial" charset="0"/>
                <a:cs typeface="Arial" charset="0"/>
              </a:rPr>
              <a:t>Graphing the Data</a:t>
            </a:r>
          </a:p>
        </p:txBody>
      </p:sp>
      <p:grpSp>
        <p:nvGrpSpPr>
          <p:cNvPr id="3" name="Group 2"/>
          <p:cNvGrpSpPr/>
          <p:nvPr/>
        </p:nvGrpSpPr>
        <p:grpSpPr>
          <a:xfrm>
            <a:off x="1752600" y="2667000"/>
            <a:ext cx="5981700" cy="4038600"/>
            <a:chOff x="1752600" y="2667000"/>
            <a:chExt cx="5981700" cy="4038600"/>
          </a:xfrm>
        </p:grpSpPr>
        <p:sp>
          <p:nvSpPr>
            <p:cNvPr id="2" name="Rectangle 1"/>
            <p:cNvSpPr/>
            <p:nvPr/>
          </p:nvSpPr>
          <p:spPr bwMode="auto">
            <a:xfrm>
              <a:off x="1752600" y="2667000"/>
              <a:ext cx="5981700" cy="3733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Arial" charset="0"/>
              </a:endParaRPr>
            </a:p>
          </p:txBody>
        </p:sp>
        <p:graphicFrame>
          <p:nvGraphicFramePr>
            <p:cNvPr id="5" name="Chart 4"/>
            <p:cNvGraphicFramePr>
              <a:graphicFrameLocks/>
            </p:cNvGraphicFramePr>
            <p:nvPr>
              <p:extLst>
                <p:ext uri="{D42A27DB-BD31-4B8C-83A1-F6EECF244321}">
                  <p14:modId xmlns:p14="http://schemas.microsoft.com/office/powerpoint/2010/main" val="1660318477"/>
                </p:ext>
              </p:extLst>
            </p:nvPr>
          </p:nvGraphicFramePr>
          <p:xfrm>
            <a:off x="1752600" y="2743200"/>
            <a:ext cx="5562600" cy="3962400"/>
          </p:xfrm>
          <a:graphic>
            <a:graphicData uri="http://schemas.openxmlformats.org/drawingml/2006/chart">
              <c:chart xmlns:c="http://schemas.openxmlformats.org/drawingml/2006/chart" xmlns:r="http://schemas.openxmlformats.org/officeDocument/2006/relationships" r:id="rId3"/>
            </a:graphicData>
          </a:graphic>
        </p:graphicFrame>
      </p:grpSp>
    </p:spTree>
    <p:extLst>
      <p:ext uri="{BB962C8B-B14F-4D97-AF65-F5344CB8AC3E}">
        <p14:creationId xmlns:p14="http://schemas.microsoft.com/office/powerpoint/2010/main" val="670340550"/>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Number Placeholder 5"/>
          <p:cNvSpPr>
            <a:spLocks noGrp="1"/>
          </p:cNvSpPr>
          <p:nvPr>
            <p:ph type="sldNum" sz="quarter" idx="11"/>
          </p:nvPr>
        </p:nvSpPr>
        <p:spPr>
          <a:noFill/>
        </p:spPr>
        <p:txBody>
          <a:bodyPr/>
          <a:lstStyle/>
          <a:p>
            <a:fld id="{809ED6D2-8474-4717-9996-35F98BB30C8B}" type="slidenum">
              <a:rPr lang="en-US" smtClean="0"/>
              <a:pPr/>
              <a:t>54</a:t>
            </a:fld>
            <a:endParaRPr lang="en-US"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3356" y="-12290"/>
            <a:ext cx="557728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9200642"/>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Number Placeholder 5"/>
          <p:cNvSpPr>
            <a:spLocks noGrp="1"/>
          </p:cNvSpPr>
          <p:nvPr>
            <p:ph type="sldNum" sz="quarter" idx="11"/>
          </p:nvPr>
        </p:nvSpPr>
        <p:spPr>
          <a:noFill/>
        </p:spPr>
        <p:txBody>
          <a:bodyPr/>
          <a:lstStyle/>
          <a:p>
            <a:fld id="{809ED6D2-8474-4717-9996-35F98BB30C8B}" type="slidenum">
              <a:rPr lang="en-US" smtClean="0"/>
              <a:pPr/>
              <a:t>55</a:t>
            </a:fld>
            <a:endParaRPr lang="en-US" dirty="0" smtClean="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90" y="-76200"/>
            <a:ext cx="5587821"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6848859"/>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8894"/>
          <a:stretch/>
        </p:blipFill>
        <p:spPr bwMode="auto">
          <a:xfrm>
            <a:off x="1178447" y="1580224"/>
            <a:ext cx="6787107" cy="482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457200"/>
            <a:ext cx="8229600" cy="609600"/>
          </a:xfrm>
        </p:spPr>
        <p:txBody>
          <a:bodyPr/>
          <a:lstStyle/>
          <a:p>
            <a:r>
              <a:rPr lang="en-US" dirty="0" smtClean="0">
                <a:effectLst>
                  <a:outerShdw blurRad="38100" dist="38100" dir="2700000" algn="tl">
                    <a:srgbClr val="000000">
                      <a:alpha val="43137"/>
                    </a:srgbClr>
                  </a:outerShdw>
                </a:effectLst>
              </a:rPr>
              <a:t>NASA Education</a:t>
            </a:r>
            <a:endParaRPr lang="en-US" dirty="0">
              <a:effectLst>
                <a:outerShdw blurRad="38100" dist="38100" dir="2700000" algn="tl">
                  <a:srgbClr val="000000">
                    <a:alpha val="43137"/>
                  </a:srgbClr>
                </a:outerShdw>
              </a:effectLst>
            </a:endParaRPr>
          </a:p>
        </p:txBody>
      </p:sp>
      <p:sp>
        <p:nvSpPr>
          <p:cNvPr id="7" name="Content Placeholder 2"/>
          <p:cNvSpPr>
            <a:spLocks noGrp="1"/>
          </p:cNvSpPr>
          <p:nvPr>
            <p:ph idx="1"/>
          </p:nvPr>
        </p:nvSpPr>
        <p:spPr>
          <a:xfrm>
            <a:off x="914400" y="1066800"/>
            <a:ext cx="6934200" cy="685800"/>
          </a:xfrm>
        </p:spPr>
        <p:txBody>
          <a:bodyPr/>
          <a:lstStyle/>
          <a:p>
            <a:r>
              <a:rPr lang="en-US" dirty="0" smtClean="0"/>
              <a:t>Can search for materials by subject and grade level</a:t>
            </a:r>
            <a:endParaRPr lang="en-US" dirty="0"/>
          </a:p>
        </p:txBody>
      </p:sp>
      <p:sp>
        <p:nvSpPr>
          <p:cNvPr id="3" name="Rectangle 2"/>
          <p:cNvSpPr/>
          <p:nvPr/>
        </p:nvSpPr>
        <p:spPr>
          <a:xfrm>
            <a:off x="2667000" y="6460046"/>
            <a:ext cx="6400800" cy="369332"/>
          </a:xfrm>
          <a:prstGeom prst="rect">
            <a:avLst/>
          </a:prstGeom>
        </p:spPr>
        <p:txBody>
          <a:bodyPr wrap="square">
            <a:spAutoFit/>
          </a:bodyPr>
          <a:lstStyle/>
          <a:p>
            <a:r>
              <a:rPr lang="en-US" dirty="0">
                <a:hlinkClick r:id="rId3"/>
              </a:rPr>
              <a:t>http://search.nasa.gov/search/edFilterSearch.jsp?empty=true</a:t>
            </a:r>
            <a:endParaRPr lang="en-US" dirty="0"/>
          </a:p>
        </p:txBody>
      </p:sp>
    </p:spTree>
    <p:extLst>
      <p:ext uri="{BB962C8B-B14F-4D97-AF65-F5344CB8AC3E}">
        <p14:creationId xmlns:p14="http://schemas.microsoft.com/office/powerpoint/2010/main" val="1528588481"/>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1055767"/>
            <a:ext cx="5566629" cy="5675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457200"/>
            <a:ext cx="8229600" cy="609600"/>
          </a:xfrm>
        </p:spPr>
        <p:txBody>
          <a:bodyPr/>
          <a:lstStyle/>
          <a:p>
            <a:r>
              <a:rPr lang="en-US" dirty="0" smtClean="0"/>
              <a:t>NASA for Students</a:t>
            </a:r>
            <a:endParaRPr lang="en-US" dirty="0"/>
          </a:p>
        </p:txBody>
      </p:sp>
      <p:sp>
        <p:nvSpPr>
          <p:cNvPr id="4" name="Rectangle 3"/>
          <p:cNvSpPr/>
          <p:nvPr/>
        </p:nvSpPr>
        <p:spPr>
          <a:xfrm>
            <a:off x="3886200" y="6487319"/>
            <a:ext cx="5257800" cy="369332"/>
          </a:xfrm>
          <a:prstGeom prst="rect">
            <a:avLst/>
          </a:prstGeom>
        </p:spPr>
        <p:txBody>
          <a:bodyPr wrap="square">
            <a:spAutoFit/>
          </a:bodyPr>
          <a:lstStyle/>
          <a:p>
            <a:r>
              <a:rPr lang="en-US" dirty="0">
                <a:hlinkClick r:id="rId3"/>
              </a:rPr>
              <a:t>http://www.nasa.gov/audience/forstudents/k-4/</a:t>
            </a:r>
            <a:endParaRPr lang="en-US" dirty="0"/>
          </a:p>
        </p:txBody>
      </p:sp>
      <p:grpSp>
        <p:nvGrpSpPr>
          <p:cNvPr id="16" name="Group 15"/>
          <p:cNvGrpSpPr/>
          <p:nvPr/>
        </p:nvGrpSpPr>
        <p:grpSpPr>
          <a:xfrm>
            <a:off x="152399" y="1752600"/>
            <a:ext cx="8717572" cy="4832481"/>
            <a:chOff x="152399" y="1752600"/>
            <a:chExt cx="8717572" cy="4832481"/>
          </a:xfrm>
        </p:grpSpPr>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752600"/>
              <a:ext cx="5593371" cy="4461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152399" y="1752600"/>
              <a:ext cx="8717571" cy="4832481"/>
              <a:chOff x="152399" y="1752600"/>
              <a:chExt cx="8717571" cy="4832481"/>
            </a:xfrm>
          </p:grpSpPr>
          <p:sp>
            <p:nvSpPr>
              <p:cNvPr id="12" name="Rectangle 11"/>
              <p:cNvSpPr/>
              <p:nvPr/>
            </p:nvSpPr>
            <p:spPr bwMode="auto">
              <a:xfrm>
                <a:off x="3276599" y="1752600"/>
                <a:ext cx="5593371" cy="4461838"/>
              </a:xfrm>
              <a:prstGeom prst="rect">
                <a:avLst/>
              </a:prstGeom>
              <a:noFill/>
              <a:ln w="7620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Arial" charset="0"/>
                </a:endParaRPr>
              </a:p>
            </p:txBody>
          </p:sp>
          <p:grpSp>
            <p:nvGrpSpPr>
              <p:cNvPr id="13" name="Group 12"/>
              <p:cNvGrpSpPr/>
              <p:nvPr/>
            </p:nvGrpSpPr>
            <p:grpSpPr>
              <a:xfrm>
                <a:off x="152399" y="1828800"/>
                <a:ext cx="3124201" cy="4756281"/>
                <a:chOff x="152399" y="1828800"/>
                <a:chExt cx="3124201" cy="4756281"/>
              </a:xfrm>
            </p:grpSpPr>
            <p:cxnSp>
              <p:nvCxnSpPr>
                <p:cNvPr id="7" name="Straight Connector 6"/>
                <p:cNvCxnSpPr/>
                <p:nvPr/>
              </p:nvCxnSpPr>
              <p:spPr bwMode="auto">
                <a:xfrm flipV="1">
                  <a:off x="1447800" y="1828800"/>
                  <a:ext cx="1828800" cy="3733800"/>
                </a:xfrm>
                <a:prstGeom prst="line">
                  <a:avLst/>
                </a:prstGeom>
                <a:solidFill>
                  <a:schemeClr val="accent1"/>
                </a:solidFill>
                <a:ln w="76200" cap="flat" cmpd="sng" algn="ctr">
                  <a:solidFill>
                    <a:srgbClr val="00FF00"/>
                  </a:solidFill>
                  <a:prstDash val="solid"/>
                  <a:round/>
                  <a:headEnd type="none" w="med" len="med"/>
                  <a:tailEnd type="none" w="med" len="med"/>
                </a:ln>
                <a:effectLst/>
              </p:spPr>
            </p:cxnSp>
            <p:cxnSp>
              <p:nvCxnSpPr>
                <p:cNvPr id="11" name="Straight Connector 10"/>
                <p:cNvCxnSpPr/>
                <p:nvPr/>
              </p:nvCxnSpPr>
              <p:spPr bwMode="auto">
                <a:xfrm flipV="1">
                  <a:off x="1447800" y="6214438"/>
                  <a:ext cx="1828800" cy="338762"/>
                </a:xfrm>
                <a:prstGeom prst="line">
                  <a:avLst/>
                </a:prstGeom>
                <a:solidFill>
                  <a:schemeClr val="accent1"/>
                </a:solidFill>
                <a:ln w="76200" cap="flat" cmpd="sng" algn="ctr">
                  <a:solidFill>
                    <a:srgbClr val="00FF00"/>
                  </a:solidFill>
                  <a:prstDash val="solid"/>
                  <a:round/>
                  <a:headEnd type="none" w="med" len="med"/>
                  <a:tailEnd type="none" w="med" len="med"/>
                </a:ln>
                <a:effectLst/>
              </p:spPr>
            </p:cxnSp>
            <p:sp>
              <p:nvSpPr>
                <p:cNvPr id="15" name="Rectangle 14"/>
                <p:cNvSpPr/>
                <p:nvPr/>
              </p:nvSpPr>
              <p:spPr bwMode="auto">
                <a:xfrm>
                  <a:off x="152399" y="5552243"/>
                  <a:ext cx="1307978" cy="1032838"/>
                </a:xfrm>
                <a:prstGeom prst="rect">
                  <a:avLst/>
                </a:prstGeom>
                <a:noFill/>
                <a:ln w="7620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Arial" charset="0"/>
                  </a:endParaRPr>
                </a:p>
              </p:txBody>
            </p:sp>
          </p:grpSp>
        </p:grpSp>
      </p:grpSp>
    </p:spTree>
    <p:extLst>
      <p:ext uri="{BB962C8B-B14F-4D97-AF65-F5344CB8AC3E}">
        <p14:creationId xmlns:p14="http://schemas.microsoft.com/office/powerpoint/2010/main" val="2315102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lstStyle/>
          <a:p>
            <a:r>
              <a:rPr lang="en-US" dirty="0" smtClean="0"/>
              <a:t>NASA – Lunar Reconnaissance Orbiter</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700" y="1125594"/>
            <a:ext cx="5562600" cy="5631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6663694"/>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09600"/>
          </a:xfrm>
        </p:spPr>
        <p:txBody>
          <a:bodyPr/>
          <a:lstStyle/>
          <a:p>
            <a:r>
              <a:rPr lang="en-US" dirty="0" smtClean="0"/>
              <a:t>Year of the Solar System</a:t>
            </a:r>
            <a:endParaRPr 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198" y="1071540"/>
            <a:ext cx="7727605" cy="5786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0495512"/>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762000" y="457200"/>
            <a:ext cx="7772400" cy="533400"/>
          </a:xfrm>
        </p:spPr>
        <p:txBody>
          <a:bodyPr/>
          <a:lstStyle/>
          <a:p>
            <a:pPr eaLnBrk="1" hangingPunct="1"/>
            <a:r>
              <a:rPr lang="en-US" dirty="0" smtClean="0">
                <a:solidFill>
                  <a:schemeClr val="tx1"/>
                </a:solidFill>
                <a:latin typeface="Arial" charset="0"/>
              </a:rPr>
              <a:t>Robots </a:t>
            </a:r>
            <a:r>
              <a:rPr lang="en-US" sz="3200" dirty="0" smtClean="0">
                <a:solidFill>
                  <a:schemeClr val="tx1"/>
                </a:solidFill>
                <a:latin typeface="Arial" charset="0"/>
              </a:rPr>
              <a:t>(versus/and) </a:t>
            </a:r>
            <a:r>
              <a:rPr lang="en-US" dirty="0" smtClean="0">
                <a:solidFill>
                  <a:schemeClr val="tx1"/>
                </a:solidFill>
                <a:latin typeface="Arial" charset="0"/>
              </a:rPr>
              <a:t>Humans</a:t>
            </a:r>
            <a:endParaRPr lang="en-US" dirty="0" smtClean="0">
              <a:solidFill>
                <a:schemeClr val="tx1"/>
              </a:solidFill>
            </a:endParaRPr>
          </a:p>
        </p:txBody>
      </p:sp>
      <p:sp>
        <p:nvSpPr>
          <p:cNvPr id="7" name="Rectangle 3"/>
          <p:cNvSpPr txBox="1">
            <a:spLocks noChangeArrowheads="1"/>
          </p:cNvSpPr>
          <p:nvPr/>
        </p:nvSpPr>
        <p:spPr>
          <a:xfrm>
            <a:off x="533400" y="1752600"/>
            <a:ext cx="3200400" cy="4114800"/>
          </a:xfrm>
          <a:prstGeom prst="rect">
            <a:avLst/>
          </a:prstGeom>
        </p:spPr>
        <p:txBody>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S PGothic" pitchFamily="34" charset="-128"/>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Arial" charset="0"/>
                <a:ea typeface="MS PGothic" pitchFamily="34" charset="-128"/>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Arial" charset="0"/>
                <a:ea typeface="MS PGothic" pitchFamily="34" charset="-128"/>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Arial" charset="0"/>
                <a:ea typeface="MS PGothic" pitchFamily="34" charset="-128"/>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ea typeface="MS PGothic" pitchFamily="34" charset="-128"/>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9pPr>
          </a:lstStyle>
          <a:p>
            <a:r>
              <a:rPr lang="en-US" kern="0" dirty="0" smtClean="0">
                <a:latin typeface="+mj-lt"/>
              </a:rPr>
              <a:t>Pros and Cons:</a:t>
            </a:r>
          </a:p>
          <a:p>
            <a:r>
              <a:rPr lang="en-US" kern="0" dirty="0" smtClean="0">
                <a:latin typeface="+mj-lt"/>
              </a:rPr>
              <a:t>Safety</a:t>
            </a:r>
          </a:p>
          <a:p>
            <a:r>
              <a:rPr lang="en-US" kern="0" dirty="0" smtClean="0">
                <a:latin typeface="+mj-lt"/>
              </a:rPr>
              <a:t>Efficiency</a:t>
            </a:r>
          </a:p>
          <a:p>
            <a:r>
              <a:rPr lang="en-US" kern="0" dirty="0" smtClean="0">
                <a:latin typeface="+mj-lt"/>
              </a:rPr>
              <a:t>Cost</a:t>
            </a:r>
          </a:p>
          <a:p>
            <a:r>
              <a:rPr lang="en-US" kern="0" dirty="0" smtClean="0">
                <a:latin typeface="+mj-lt"/>
              </a:rPr>
              <a:t>Human need to explore</a:t>
            </a:r>
          </a:p>
          <a:p>
            <a:endParaRPr lang="en-US" kern="0" dirty="0">
              <a:latin typeface="+mj-lt"/>
            </a:endParaRPr>
          </a:p>
          <a:p>
            <a:endParaRPr lang="en-US" kern="0" dirty="0" smtClean="0">
              <a:latin typeface="+mj-lt"/>
            </a:endParaRPr>
          </a:p>
        </p:txBody>
      </p:sp>
      <p:pic>
        <p:nvPicPr>
          <p:cNvPr id="22530" name="Picture 2" descr="http://www.wired.com/images_blogs/wiredscience/2012/04/humansrobo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4491" y="1446529"/>
            <a:ext cx="4076700" cy="2717801"/>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http://upload.wikimedia.org/wikipedia/commons/thumb/f/fc/Robonaut_and_astronaut_hand_shake.jpg/600px-Robonaut_and_astronaut_hand_shak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7128" y="1446529"/>
            <a:ext cx="4968876" cy="3975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91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diamond(in)">
                                      <p:cBhvr>
                                        <p:cTn id="7" dur="1250"/>
                                        <p:tgtEl>
                                          <p:spTgt spid="225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250"/>
                                        <p:tgtEl>
                                          <p:spTgt spid="7">
                                            <p:txEl>
                                              <p:pRg st="0" end="0"/>
                                            </p:txEl>
                                          </p:spTgt>
                                        </p:tgtEl>
                                      </p:cBhvr>
                                    </p:animEffect>
                                    <p:anim calcmode="lin" valueType="num">
                                      <p:cBhvr>
                                        <p:cTn id="13" dur="25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25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250"/>
                                        <p:tgtEl>
                                          <p:spTgt spid="7">
                                            <p:txEl>
                                              <p:pRg st="1" end="1"/>
                                            </p:txEl>
                                          </p:spTgt>
                                        </p:tgtEl>
                                      </p:cBhvr>
                                    </p:animEffect>
                                    <p:anim calcmode="lin" valueType="num">
                                      <p:cBhvr>
                                        <p:cTn id="20" dur="25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25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fade">
                                      <p:cBhvr>
                                        <p:cTn id="26" dur="250"/>
                                        <p:tgtEl>
                                          <p:spTgt spid="7">
                                            <p:txEl>
                                              <p:pRg st="2" end="2"/>
                                            </p:txEl>
                                          </p:spTgt>
                                        </p:tgtEl>
                                      </p:cBhvr>
                                    </p:animEffect>
                                    <p:anim calcmode="lin" valueType="num">
                                      <p:cBhvr>
                                        <p:cTn id="27" dur="25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8" dur="25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fade">
                                      <p:cBhvr>
                                        <p:cTn id="33" dur="250"/>
                                        <p:tgtEl>
                                          <p:spTgt spid="7">
                                            <p:txEl>
                                              <p:pRg st="3" end="3"/>
                                            </p:txEl>
                                          </p:spTgt>
                                        </p:tgtEl>
                                      </p:cBhvr>
                                    </p:animEffect>
                                    <p:anim calcmode="lin" valueType="num">
                                      <p:cBhvr>
                                        <p:cTn id="34" dur="25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5" dur="25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fade">
                                      <p:cBhvr>
                                        <p:cTn id="40" dur="250"/>
                                        <p:tgtEl>
                                          <p:spTgt spid="7">
                                            <p:txEl>
                                              <p:pRg st="4" end="4"/>
                                            </p:txEl>
                                          </p:spTgt>
                                        </p:tgtEl>
                                      </p:cBhvr>
                                    </p:animEffect>
                                    <p:anim calcmode="lin" valueType="num">
                                      <p:cBhvr>
                                        <p:cTn id="41" dur="25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42" dur="25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6" presetClass="entr" presetSubtype="32" fill="hold" nodeType="clickEffect">
                                  <p:stCondLst>
                                    <p:cond delay="0"/>
                                  </p:stCondLst>
                                  <p:childTnLst>
                                    <p:set>
                                      <p:cBhvr>
                                        <p:cTn id="46" dur="1" fill="hold">
                                          <p:stCondLst>
                                            <p:cond delay="0"/>
                                          </p:stCondLst>
                                        </p:cTn>
                                        <p:tgtEl>
                                          <p:spTgt spid="22534"/>
                                        </p:tgtEl>
                                        <p:attrNameLst>
                                          <p:attrName>style.visibility</p:attrName>
                                        </p:attrNameLst>
                                      </p:cBhvr>
                                      <p:to>
                                        <p:strVal val="visible"/>
                                      </p:to>
                                    </p:set>
                                    <p:animEffect transition="in" filter="circle(out)">
                                      <p:cBhvr>
                                        <p:cTn id="47" dur="1250"/>
                                        <p:tgtEl>
                                          <p:spTgt spid="22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lstStyle/>
          <a:p>
            <a:r>
              <a:rPr lang="en-US" dirty="0" smtClean="0"/>
              <a:t>International Space Station - Live!</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81820"/>
            <a:ext cx="7294226" cy="5133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053448"/>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457200"/>
            <a:ext cx="8229600" cy="13716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chemeClr val="tx1"/>
                </a:solidFill>
                <a:effectLst/>
                <a:uLnTx/>
                <a:uFillTx/>
                <a:latin typeface="+mj-lt"/>
                <a:ea typeface="MS PGothic" pitchFamily="34" charset="-128"/>
                <a:cs typeface="+mj-cs"/>
              </a:rPr>
              <a:t>Planetary Science Institute</a:t>
            </a:r>
            <a:endParaRPr kumimoji="0" lang="en-US" sz="3600" b="1" i="0" u="none" strike="noStrike" kern="0" cap="none" spc="0" normalizeH="0" baseline="0" noProof="0" dirty="0">
              <a:ln>
                <a:noFill/>
              </a:ln>
              <a:solidFill>
                <a:schemeClr val="tx1"/>
              </a:solidFill>
              <a:effectLst/>
              <a:uLnTx/>
              <a:uFillTx/>
              <a:latin typeface="+mj-lt"/>
              <a:ea typeface="MS PGothic" pitchFamily="34" charset="-128"/>
              <a:cs typeface="+mj-cs"/>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517" y="1100220"/>
            <a:ext cx="8202967" cy="562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2656754"/>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200"/>
          </a:xfrm>
        </p:spPr>
        <p:txBody>
          <a:bodyPr/>
          <a:lstStyle/>
          <a:p>
            <a:r>
              <a:rPr lang="en-US" dirty="0" smtClean="0"/>
              <a:t>Planetary Science Institute</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1295400" y="1524000"/>
            <a:ext cx="6678585" cy="5124449"/>
          </a:xfrm>
          <a:prstGeom prst="rect">
            <a:avLst/>
          </a:prstGeom>
          <a:noFill/>
          <a:ln w="9525">
            <a:noFill/>
            <a:miter lim="800000"/>
            <a:headEnd/>
            <a:tailEnd/>
          </a:ln>
        </p:spPr>
      </p:pic>
    </p:spTree>
    <p:extLst>
      <p:ext uri="{BB962C8B-B14F-4D97-AF65-F5344CB8AC3E}">
        <p14:creationId xmlns:p14="http://schemas.microsoft.com/office/powerpoint/2010/main" val="3988539147"/>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lstStyle/>
          <a:p>
            <a:r>
              <a:rPr lang="en-US" dirty="0" smtClean="0"/>
              <a:t>Space Foundation</a:t>
            </a:r>
            <a:endParaRPr lang="en-US" dirty="0"/>
          </a:p>
        </p:txBody>
      </p:sp>
      <p:pic>
        <p:nvPicPr>
          <p:cNvPr id="6146" name="Picture 2"/>
          <p:cNvPicPr>
            <a:picLocks noChangeAspect="1" noChangeArrowheads="1"/>
          </p:cNvPicPr>
          <p:nvPr/>
        </p:nvPicPr>
        <p:blipFill>
          <a:blip r:embed="rId2" cstate="print"/>
          <a:srcRect/>
          <a:stretch>
            <a:fillRect/>
          </a:stretch>
        </p:blipFill>
        <p:spPr bwMode="auto">
          <a:xfrm>
            <a:off x="770042" y="1219200"/>
            <a:ext cx="7603916" cy="5457825"/>
          </a:xfrm>
          <a:prstGeom prst="rect">
            <a:avLst/>
          </a:prstGeom>
          <a:noFill/>
          <a:ln w="9525">
            <a:noFill/>
            <a:miter lim="800000"/>
            <a:headEnd/>
            <a:tailEnd/>
          </a:ln>
        </p:spPr>
      </p:pic>
    </p:spTree>
    <p:extLst>
      <p:ext uri="{BB962C8B-B14F-4D97-AF65-F5344CB8AC3E}">
        <p14:creationId xmlns:p14="http://schemas.microsoft.com/office/powerpoint/2010/main" val="2009066508"/>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62000"/>
          </a:xfrm>
        </p:spPr>
        <p:txBody>
          <a:bodyPr/>
          <a:lstStyle/>
          <a:p>
            <a:r>
              <a:rPr lang="en-US" dirty="0" smtClean="0"/>
              <a:t>Lunar and Planetary Institute</a:t>
            </a:r>
            <a:endParaRPr lang="en-US" dirty="0"/>
          </a:p>
        </p:txBody>
      </p:sp>
      <p:pic>
        <p:nvPicPr>
          <p:cNvPr id="102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283110"/>
            <a:ext cx="6657975" cy="521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8079675"/>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62000"/>
          </a:xfrm>
        </p:spPr>
        <p:txBody>
          <a:bodyPr/>
          <a:lstStyle/>
          <a:p>
            <a:r>
              <a:rPr lang="en-US" dirty="0" smtClean="0"/>
              <a:t>NASA Summer of Innovation</a:t>
            </a:r>
            <a:endParaRPr lang="en-US" dirty="0"/>
          </a:p>
        </p:txBody>
      </p:sp>
      <p:pic>
        <p:nvPicPr>
          <p:cNvPr id="205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371600"/>
            <a:ext cx="6186655" cy="478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5264702"/>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62000"/>
          </a:xfrm>
        </p:spPr>
        <p:txBody>
          <a:bodyPr/>
          <a:lstStyle/>
          <a:p>
            <a:r>
              <a:rPr lang="en-US" dirty="0" smtClean="0"/>
              <a:t>Free Poster for Educators!</a:t>
            </a:r>
            <a:endParaRPr lang="en-US" dirty="0"/>
          </a:p>
        </p:txBody>
      </p:sp>
      <p:pic>
        <p:nvPicPr>
          <p:cNvPr id="307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371600"/>
            <a:ext cx="6681951" cy="5059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8058202"/>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62000"/>
          </a:xfrm>
        </p:spPr>
        <p:txBody>
          <a:bodyPr/>
          <a:lstStyle/>
          <a:p>
            <a:r>
              <a:rPr lang="en-US" dirty="0" smtClean="0"/>
              <a:t>Mars Curiosity Rover</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703" y="1219200"/>
            <a:ext cx="7391400" cy="5515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140366" y="6365487"/>
            <a:ext cx="2925737" cy="369332"/>
          </a:xfrm>
          <a:prstGeom prst="rect">
            <a:avLst/>
          </a:prstGeom>
        </p:spPr>
        <p:txBody>
          <a:bodyPr wrap="none">
            <a:spAutoFit/>
          </a:bodyPr>
          <a:lstStyle/>
          <a:p>
            <a:r>
              <a:rPr lang="en-US" dirty="0">
                <a:hlinkClick r:id="rId3"/>
              </a:rPr>
              <a:t>http://mars.jpl.nasa.gov/drc/</a:t>
            </a:r>
            <a:endParaRPr lang="en-US" dirty="0"/>
          </a:p>
        </p:txBody>
      </p:sp>
    </p:spTree>
    <p:extLst>
      <p:ext uri="{BB962C8B-B14F-4D97-AF65-F5344CB8AC3E}">
        <p14:creationId xmlns:p14="http://schemas.microsoft.com/office/powerpoint/2010/main" val="2362363160"/>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533400"/>
          </a:xfrm>
        </p:spPr>
        <p:txBody>
          <a:bodyPr/>
          <a:lstStyle/>
          <a:p>
            <a:r>
              <a:rPr lang="en-US" dirty="0" smtClean="0"/>
              <a:t>North Dakota Space Grant</a:t>
            </a:r>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05270"/>
            <a:ext cx="3237943" cy="5508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0799" y="1105270"/>
            <a:ext cx="3973651"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3454894"/>
            <a:ext cx="4378847" cy="3159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descr="http://te2dar.com/images/face.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45290" y="166420"/>
            <a:ext cx="861697" cy="78645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http://imageshack.us/a/img208/4383/twittericonu.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06987" y="230335"/>
            <a:ext cx="720060" cy="720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056319"/>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533400"/>
          </a:xfrm>
        </p:spPr>
        <p:txBody>
          <a:bodyPr/>
          <a:lstStyle/>
          <a:p>
            <a:r>
              <a:rPr lang="en-US" dirty="0" smtClean="0"/>
              <a:t>NASA Discovery Program</a:t>
            </a:r>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365" y="1219200"/>
            <a:ext cx="7715250" cy="5514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4161002"/>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tatic.guim.co.uk/sys-images/Guardian/Pix/audio/video/2013/3/26/1364324825707/SpaceX-Dragon-capsule-ret-016.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69888" y="1090924"/>
            <a:ext cx="8897911" cy="50050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457200"/>
            <a:ext cx="8229600" cy="762000"/>
          </a:xfrm>
        </p:spPr>
        <p:txBody>
          <a:bodyPr/>
          <a:lstStyle/>
          <a:p>
            <a:r>
              <a:rPr lang="en-US" dirty="0" smtClean="0"/>
              <a:t>Robot Arm Activity</a:t>
            </a:r>
            <a:endParaRPr lang="en-US" dirty="0"/>
          </a:p>
        </p:txBody>
      </p:sp>
      <p:sp>
        <p:nvSpPr>
          <p:cNvPr id="3" name="Rectangle 3"/>
          <p:cNvSpPr txBox="1">
            <a:spLocks noChangeArrowheads="1"/>
          </p:cNvSpPr>
          <p:nvPr/>
        </p:nvSpPr>
        <p:spPr>
          <a:xfrm>
            <a:off x="457200" y="1219200"/>
            <a:ext cx="8153400" cy="4648200"/>
          </a:xfrm>
          <a:prstGeom prst="rect">
            <a:avLst/>
          </a:prstGeom>
        </p:spPr>
        <p:txBody>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S PGothic" pitchFamily="34" charset="-128"/>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Arial" charset="0"/>
                <a:ea typeface="MS PGothic" pitchFamily="34" charset="-128"/>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Arial" charset="0"/>
                <a:ea typeface="MS PGothic" pitchFamily="34" charset="-128"/>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Arial" charset="0"/>
                <a:ea typeface="MS PGothic" pitchFamily="34" charset="-128"/>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ea typeface="MS PGothic" pitchFamily="34" charset="-128"/>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9pPr>
          </a:lstStyle>
          <a:p>
            <a:r>
              <a:rPr lang="en-US" kern="0" dirty="0" smtClean="0">
                <a:latin typeface="+mj-lt"/>
                <a:hlinkClick r:id="rId4"/>
              </a:rPr>
              <a:t>Real world situations in NASA</a:t>
            </a:r>
            <a:endParaRPr lang="en-US" kern="0" dirty="0" smtClean="0">
              <a:latin typeface="+mj-lt"/>
            </a:endParaRPr>
          </a:p>
          <a:p>
            <a:r>
              <a:rPr lang="en-US" kern="0" dirty="0" smtClean="0">
                <a:latin typeface="+mj-lt"/>
              </a:rPr>
              <a:t>You and your crew are astronauts aboard the International Space Station</a:t>
            </a:r>
          </a:p>
          <a:p>
            <a:r>
              <a:rPr lang="en-US" kern="0" dirty="0" smtClean="0">
                <a:latin typeface="+mj-lt"/>
              </a:rPr>
              <a:t>Your recent shipment of cargo was hit by micrometeoroids (tiny space rocks) and now your food and supplies are floating everywhere!</a:t>
            </a:r>
          </a:p>
          <a:p>
            <a:r>
              <a:rPr lang="en-US" kern="0" dirty="0" smtClean="0">
                <a:latin typeface="+mj-lt"/>
              </a:rPr>
              <a:t>In order to get your cargo, your team must build a robotic arm with only the materials you have onboard before your cargo drifts away!</a:t>
            </a:r>
          </a:p>
        </p:txBody>
      </p:sp>
    </p:spTree>
    <p:extLst>
      <p:ext uri="{BB962C8B-B14F-4D97-AF65-F5344CB8AC3E}">
        <p14:creationId xmlns:p14="http://schemas.microsoft.com/office/powerpoint/2010/main" val="29389390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62000"/>
          </a:xfrm>
        </p:spPr>
        <p:txBody>
          <a:bodyPr/>
          <a:lstStyle/>
          <a:p>
            <a:r>
              <a:rPr lang="en-US" dirty="0" smtClean="0"/>
              <a:t>NDSGC K-12 Educator Email Listserv!</a:t>
            </a:r>
            <a:endParaRPr lang="en-US" dirty="0"/>
          </a:p>
        </p:txBody>
      </p:sp>
      <p:sp>
        <p:nvSpPr>
          <p:cNvPr id="3" name="TextBox 2"/>
          <p:cNvSpPr txBox="1"/>
          <p:nvPr/>
        </p:nvSpPr>
        <p:spPr>
          <a:xfrm>
            <a:off x="870751" y="1219200"/>
            <a:ext cx="7162800" cy="1938992"/>
          </a:xfrm>
          <a:prstGeom prst="rect">
            <a:avLst/>
          </a:prstGeom>
          <a:noFill/>
        </p:spPr>
        <p:txBody>
          <a:bodyPr wrap="square" rtlCol="0">
            <a:spAutoFit/>
          </a:bodyPr>
          <a:lstStyle/>
          <a:p>
            <a:pPr marL="285750" indent="-285750">
              <a:buFont typeface="Arial" pitchFamily="34" charset="0"/>
              <a:buChar char="•"/>
            </a:pPr>
            <a:r>
              <a:rPr lang="en-US" sz="2400" dirty="0" smtClean="0"/>
              <a:t>Workshop opportunities</a:t>
            </a:r>
          </a:p>
          <a:p>
            <a:pPr marL="285750" indent="-285750">
              <a:buFont typeface="Arial" pitchFamily="34" charset="0"/>
              <a:buChar char="•"/>
            </a:pPr>
            <a:r>
              <a:rPr lang="en-US" sz="2400" dirty="0" smtClean="0"/>
              <a:t>New STEM education resources for the classroom</a:t>
            </a:r>
          </a:p>
          <a:p>
            <a:pPr marL="285750" indent="-285750">
              <a:buFont typeface="Arial" pitchFamily="34" charset="0"/>
              <a:buChar char="•"/>
            </a:pPr>
            <a:r>
              <a:rPr lang="en-US" sz="2400" dirty="0" smtClean="0"/>
              <a:t>NASA student contests/team competitions</a:t>
            </a:r>
          </a:p>
          <a:p>
            <a:pPr marL="285750" indent="-285750">
              <a:buFont typeface="Arial" pitchFamily="34" charset="0"/>
              <a:buChar char="•"/>
            </a:pPr>
            <a:r>
              <a:rPr lang="en-US" sz="2400" dirty="0" smtClean="0"/>
              <a:t>Professional Development opportunities</a:t>
            </a:r>
          </a:p>
          <a:p>
            <a:pPr marL="285750" indent="-285750">
              <a:buFont typeface="Arial" pitchFamily="34" charset="0"/>
              <a:buChar char="•"/>
            </a:pPr>
            <a:r>
              <a:rPr lang="en-US" sz="2400" dirty="0" smtClean="0"/>
              <a:t>Emails ~once a week</a:t>
            </a:r>
            <a:endParaRPr lang="en-US"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367" y="3310592"/>
            <a:ext cx="4310063" cy="19119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6109" y="4953000"/>
            <a:ext cx="3571875" cy="14978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7178"/>
          <a:stretch/>
        </p:blipFill>
        <p:spPr bwMode="auto">
          <a:xfrm>
            <a:off x="5697984" y="2895600"/>
            <a:ext cx="2990850" cy="3302776"/>
          </a:xfrm>
          <a:prstGeom prst="rect">
            <a:avLst/>
          </a:prstGeom>
          <a:ln>
            <a:noFill/>
          </a:ln>
          <a:effectLst>
            <a:reflection blurRad="12700" stA="30000" endPos="30000" dist="5000" dir="5400000" sy="-100000" algn="bl" rotWithShape="0"/>
          </a:effectLst>
          <a:scene3d>
            <a:camera prst="perspectiveLeft"/>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3910562"/>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62000"/>
          </a:xfrm>
        </p:spPr>
        <p:txBody>
          <a:bodyPr/>
          <a:lstStyle/>
          <a:p>
            <a:r>
              <a:rPr lang="en-US" dirty="0" smtClean="0"/>
              <a:t>Space Rocks Defined</a:t>
            </a:r>
            <a:endParaRPr lang="en-US" dirty="0"/>
          </a:p>
        </p:txBody>
      </p:sp>
      <p:sp>
        <p:nvSpPr>
          <p:cNvPr id="3" name="Rectangle 3"/>
          <p:cNvSpPr txBox="1">
            <a:spLocks noChangeArrowheads="1"/>
          </p:cNvSpPr>
          <p:nvPr/>
        </p:nvSpPr>
        <p:spPr>
          <a:xfrm>
            <a:off x="304799" y="1219199"/>
            <a:ext cx="8534401" cy="2819401"/>
          </a:xfrm>
          <a:prstGeom prst="rect">
            <a:avLst/>
          </a:prstGeom>
        </p:spPr>
        <p:txBody>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S PGothic" pitchFamily="34" charset="-128"/>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Arial" charset="0"/>
                <a:ea typeface="MS PGothic" pitchFamily="34" charset="-128"/>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Arial" charset="0"/>
                <a:ea typeface="MS PGothic" pitchFamily="34" charset="-128"/>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Arial" charset="0"/>
                <a:ea typeface="MS PGothic" pitchFamily="34" charset="-128"/>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ea typeface="MS PGothic" pitchFamily="34" charset="-128"/>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9pPr>
          </a:lstStyle>
          <a:p>
            <a:r>
              <a:rPr lang="en-US" sz="2800" u="sng" dirty="0" smtClean="0">
                <a:solidFill>
                  <a:srgbClr val="E829F7"/>
                </a:solidFill>
                <a:latin typeface="+mj-lt"/>
              </a:rPr>
              <a:t>Meteoroid</a:t>
            </a:r>
            <a:r>
              <a:rPr lang="en-US" dirty="0" smtClean="0">
                <a:latin typeface="+mj-lt"/>
              </a:rPr>
              <a:t>: Small </a:t>
            </a:r>
            <a:r>
              <a:rPr lang="en-US" dirty="0">
                <a:latin typeface="+mj-lt"/>
              </a:rPr>
              <a:t>(less than 10 meters) </a:t>
            </a:r>
            <a:r>
              <a:rPr lang="en-US" dirty="0" smtClean="0">
                <a:latin typeface="+mj-lt"/>
              </a:rPr>
              <a:t>rock/metallic object </a:t>
            </a:r>
            <a:r>
              <a:rPr lang="en-US" dirty="0">
                <a:solidFill>
                  <a:srgbClr val="E829F7"/>
                </a:solidFill>
                <a:latin typeface="+mj-lt"/>
              </a:rPr>
              <a:t>IN SPACE</a:t>
            </a:r>
          </a:p>
          <a:p>
            <a:r>
              <a:rPr lang="en-US" sz="2800" u="sng" kern="0" dirty="0" smtClean="0">
                <a:solidFill>
                  <a:srgbClr val="FFFF00"/>
                </a:solidFill>
                <a:latin typeface="+mj-lt"/>
              </a:rPr>
              <a:t>Meteor</a:t>
            </a:r>
            <a:r>
              <a:rPr lang="en-US" kern="0" dirty="0">
                <a:latin typeface="+mj-lt"/>
              </a:rPr>
              <a:t>: The light produced when a meteoroid </a:t>
            </a:r>
            <a:r>
              <a:rPr lang="en-US" kern="0" dirty="0">
                <a:solidFill>
                  <a:srgbClr val="FFFF00"/>
                </a:solidFill>
                <a:latin typeface="+mj-lt"/>
              </a:rPr>
              <a:t>ENTERS THE </a:t>
            </a:r>
            <a:r>
              <a:rPr lang="en-US" kern="0" dirty="0" smtClean="0">
                <a:solidFill>
                  <a:srgbClr val="FFFF00"/>
                </a:solidFill>
                <a:latin typeface="+mj-lt"/>
              </a:rPr>
              <a:t>ATMOSPHERE </a:t>
            </a:r>
            <a:r>
              <a:rPr lang="en-US" kern="0" dirty="0" smtClean="0">
                <a:latin typeface="+mj-lt"/>
              </a:rPr>
              <a:t>(sometimes called a “shooting star”)</a:t>
            </a:r>
          </a:p>
          <a:p>
            <a:r>
              <a:rPr lang="en-US" sz="2800" u="sng" kern="0" dirty="0" smtClean="0">
                <a:solidFill>
                  <a:srgbClr val="00FF00"/>
                </a:solidFill>
                <a:latin typeface="+mj-lt"/>
              </a:rPr>
              <a:t>Meteorite</a:t>
            </a:r>
            <a:r>
              <a:rPr lang="en-US" kern="0" dirty="0" smtClean="0">
                <a:latin typeface="+mj-lt"/>
              </a:rPr>
              <a:t>: A natural rock/metallic object from space that has fallen to </a:t>
            </a:r>
            <a:r>
              <a:rPr lang="en-US" kern="0" dirty="0" smtClean="0">
                <a:solidFill>
                  <a:srgbClr val="00FF00"/>
                </a:solidFill>
                <a:latin typeface="+mj-lt"/>
              </a:rPr>
              <a:t>EARTH’S SURFACE</a:t>
            </a:r>
          </a:p>
        </p:txBody>
      </p:sp>
      <p:sp>
        <p:nvSpPr>
          <p:cNvPr id="6" name="Rectangle 5"/>
          <p:cNvSpPr/>
          <p:nvPr/>
        </p:nvSpPr>
        <p:spPr>
          <a:xfrm>
            <a:off x="152400" y="6324600"/>
            <a:ext cx="753348" cy="369332"/>
          </a:xfrm>
          <a:prstGeom prst="rect">
            <a:avLst/>
          </a:prstGeom>
        </p:spPr>
        <p:txBody>
          <a:bodyPr wrap="none">
            <a:spAutoFit/>
          </a:bodyPr>
          <a:lstStyle/>
          <a:p>
            <a:r>
              <a:rPr lang="en-US" dirty="0" smtClean="0"/>
              <a:t>Task 2</a:t>
            </a:r>
            <a:endParaRPr lang="en-US" dirty="0"/>
          </a:p>
        </p:txBody>
      </p:sp>
      <p:pic>
        <p:nvPicPr>
          <p:cNvPr id="9" name="Picture 7" descr="1997 XF11 flyby of Earth - Durda"/>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a:xfrm>
            <a:off x="927871" y="4049559"/>
            <a:ext cx="3195637" cy="2189163"/>
          </a:xfrm>
          <a:prstGeom prst="rect">
            <a:avLst/>
          </a:prstGeom>
        </p:spPr>
      </p:pic>
      <p:sp>
        <p:nvSpPr>
          <p:cNvPr id="10" name="Text Box 13"/>
          <p:cNvSpPr txBox="1">
            <a:spLocks noChangeArrowheads="1"/>
          </p:cNvSpPr>
          <p:nvPr/>
        </p:nvSpPr>
        <p:spPr bwMode="auto">
          <a:xfrm>
            <a:off x="4748436" y="4412833"/>
            <a:ext cx="381015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altLang="en-US" sz="2800" dirty="0">
                <a:latin typeface="+mj-lt"/>
              </a:rPr>
              <a:t>A </a:t>
            </a:r>
            <a:r>
              <a:rPr lang="en-US" altLang="en-US" sz="2800" dirty="0">
                <a:solidFill>
                  <a:srgbClr val="E829F7"/>
                </a:solidFill>
                <a:latin typeface="+mj-lt"/>
              </a:rPr>
              <a:t>METEOROID </a:t>
            </a:r>
            <a:r>
              <a:rPr lang="en-US" altLang="en-US" sz="2800" dirty="0">
                <a:latin typeface="+mj-lt"/>
              </a:rPr>
              <a:t>approaching the Earth.</a:t>
            </a:r>
          </a:p>
        </p:txBody>
      </p:sp>
      <p:pic>
        <p:nvPicPr>
          <p:cNvPr id="11" name="Picture 4"/>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a:xfrm>
            <a:off x="470703" y="4061749"/>
            <a:ext cx="4038600" cy="2414588"/>
          </a:xfrm>
          <a:prstGeom prst="rect">
            <a:avLst/>
          </a:prstGeom>
        </p:spPr>
      </p:pic>
      <p:sp>
        <p:nvSpPr>
          <p:cNvPr id="12" name="Text Box 14"/>
          <p:cNvSpPr txBox="1">
            <a:spLocks noChangeArrowheads="1"/>
          </p:cNvSpPr>
          <p:nvPr/>
        </p:nvSpPr>
        <p:spPr bwMode="auto">
          <a:xfrm>
            <a:off x="4509303" y="4629834"/>
            <a:ext cx="42672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altLang="en-US" sz="2800" dirty="0">
                <a:latin typeface="+mj-lt"/>
              </a:rPr>
              <a:t>A </a:t>
            </a:r>
            <a:r>
              <a:rPr lang="en-US" altLang="en-US" sz="2800" dirty="0">
                <a:solidFill>
                  <a:srgbClr val="FFFF00"/>
                </a:solidFill>
                <a:latin typeface="+mj-lt"/>
              </a:rPr>
              <a:t>METEOR</a:t>
            </a:r>
            <a:r>
              <a:rPr lang="en-US" altLang="en-US" sz="2800" dirty="0">
                <a:latin typeface="+mj-lt"/>
              </a:rPr>
              <a:t> formed by a meteoroid entering the atmosphere at high velocity.</a:t>
            </a:r>
          </a:p>
        </p:txBody>
      </p:sp>
      <p:pic>
        <p:nvPicPr>
          <p:cNvPr id="13" name="Picture 10" descr="Gibeon IVA 56 cm"/>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a:xfrm>
            <a:off x="1524000" y="3950732"/>
            <a:ext cx="2216150" cy="2743200"/>
          </a:xfrm>
          <a:prstGeom prst="rect">
            <a:avLst/>
          </a:prstGeom>
        </p:spPr>
      </p:pic>
      <p:sp>
        <p:nvSpPr>
          <p:cNvPr id="14" name="Text Box 15"/>
          <p:cNvSpPr txBox="1">
            <a:spLocks noChangeArrowheads="1"/>
          </p:cNvSpPr>
          <p:nvPr/>
        </p:nvSpPr>
        <p:spPr bwMode="auto">
          <a:xfrm>
            <a:off x="4868118" y="4055962"/>
            <a:ext cx="38862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altLang="en-US" sz="2800" dirty="0">
                <a:latin typeface="+mn-lt"/>
              </a:rPr>
              <a:t>A </a:t>
            </a:r>
            <a:r>
              <a:rPr lang="en-US" altLang="en-US" sz="2800" dirty="0">
                <a:solidFill>
                  <a:srgbClr val="00FF00"/>
                </a:solidFill>
                <a:latin typeface="+mn-lt"/>
              </a:rPr>
              <a:t>METEORITE</a:t>
            </a:r>
            <a:r>
              <a:rPr lang="en-US" altLang="en-US" sz="2800" dirty="0">
                <a:solidFill>
                  <a:srgbClr val="FFFF00"/>
                </a:solidFill>
                <a:latin typeface="+mn-lt"/>
              </a:rPr>
              <a:t> </a:t>
            </a:r>
            <a:r>
              <a:rPr lang="en-US" altLang="en-US" sz="2800" dirty="0">
                <a:latin typeface="+mn-lt"/>
              </a:rPr>
              <a:t>which is a part of the meteoroid that survived atmospheric entry and reached the ground.</a:t>
            </a:r>
          </a:p>
        </p:txBody>
      </p:sp>
    </p:spTree>
    <p:extLst>
      <p:ext uri="{BB962C8B-B14F-4D97-AF65-F5344CB8AC3E}">
        <p14:creationId xmlns:p14="http://schemas.microsoft.com/office/powerpoint/2010/main" val="653656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75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75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75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75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75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75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75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75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75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75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75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75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anim calcmode="lin" valueType="num">
                                      <p:cBhvr>
                                        <p:cTn id="32" dur="500" fill="hold"/>
                                        <p:tgtEl>
                                          <p:spTgt spid="9"/>
                                        </p:tgtEl>
                                        <p:attrNameLst>
                                          <p:attrName>ppt_x</p:attrName>
                                        </p:attrNameLst>
                                      </p:cBhvr>
                                      <p:tavLst>
                                        <p:tav tm="0">
                                          <p:val>
                                            <p:strVal val="#ppt_x"/>
                                          </p:val>
                                        </p:tav>
                                        <p:tav tm="100000">
                                          <p:val>
                                            <p:strVal val="#ppt_x"/>
                                          </p:val>
                                        </p:tav>
                                      </p:tavLst>
                                    </p:anim>
                                    <p:anim calcmode="lin" valueType="num">
                                      <p:cBhvr>
                                        <p:cTn id="33"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anim calcmode="lin" valueType="num">
                                      <p:cBhvr>
                                        <p:cTn id="39" dur="500" fill="hold"/>
                                        <p:tgtEl>
                                          <p:spTgt spid="10"/>
                                        </p:tgtEl>
                                        <p:attrNameLst>
                                          <p:attrName>ppt_x</p:attrName>
                                        </p:attrNameLst>
                                      </p:cBhvr>
                                      <p:tavLst>
                                        <p:tav tm="0">
                                          <p:val>
                                            <p:strVal val="#ppt_x"/>
                                          </p:val>
                                        </p:tav>
                                        <p:tav tm="100000">
                                          <p:val>
                                            <p:strVal val="#ppt_x"/>
                                          </p:val>
                                        </p:tav>
                                      </p:tavLst>
                                    </p:anim>
                                    <p:anim calcmode="lin" valueType="num">
                                      <p:cBhvr>
                                        <p:cTn id="40"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xit" presetSubtype="0" fill="hold" nodeType="clickEffect">
                                  <p:stCondLst>
                                    <p:cond delay="0"/>
                                  </p:stCondLst>
                                  <p:childTnLst>
                                    <p:animEffect transition="out" filter="fade">
                                      <p:cBhvr>
                                        <p:cTn id="44" dur="500"/>
                                        <p:tgtEl>
                                          <p:spTgt spid="9"/>
                                        </p:tgtEl>
                                      </p:cBhvr>
                                    </p:animEffect>
                                    <p:anim calcmode="lin" valueType="num">
                                      <p:cBhvr>
                                        <p:cTn id="45" dur="500"/>
                                        <p:tgtEl>
                                          <p:spTgt spid="9"/>
                                        </p:tgtEl>
                                        <p:attrNameLst>
                                          <p:attrName>ppt_x</p:attrName>
                                        </p:attrNameLst>
                                      </p:cBhvr>
                                      <p:tavLst>
                                        <p:tav tm="0">
                                          <p:val>
                                            <p:strVal val="ppt_x"/>
                                          </p:val>
                                        </p:tav>
                                        <p:tav tm="100000">
                                          <p:val>
                                            <p:strVal val="ppt_x"/>
                                          </p:val>
                                        </p:tav>
                                      </p:tavLst>
                                    </p:anim>
                                    <p:anim calcmode="lin" valueType="num">
                                      <p:cBhvr>
                                        <p:cTn id="46" dur="500"/>
                                        <p:tgtEl>
                                          <p:spTgt spid="9"/>
                                        </p:tgtEl>
                                        <p:attrNameLst>
                                          <p:attrName>ppt_y</p:attrName>
                                        </p:attrNameLst>
                                      </p:cBhvr>
                                      <p:tavLst>
                                        <p:tav tm="0">
                                          <p:val>
                                            <p:strVal val="ppt_y"/>
                                          </p:val>
                                        </p:tav>
                                        <p:tav tm="100000">
                                          <p:val>
                                            <p:strVal val="ppt_y+.1"/>
                                          </p:val>
                                        </p:tav>
                                      </p:tavLst>
                                    </p:anim>
                                    <p:set>
                                      <p:cBhvr>
                                        <p:cTn id="47" dur="1" fill="hold">
                                          <p:stCondLst>
                                            <p:cond delay="499"/>
                                          </p:stCondLst>
                                        </p:cTn>
                                        <p:tgtEl>
                                          <p:spTgt spid="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42" presetClass="exit" presetSubtype="0" fill="hold" grpId="1" nodeType="clickEffect">
                                  <p:stCondLst>
                                    <p:cond delay="0"/>
                                  </p:stCondLst>
                                  <p:childTnLst>
                                    <p:animEffect transition="out" filter="fade">
                                      <p:cBhvr>
                                        <p:cTn id="51" dur="500"/>
                                        <p:tgtEl>
                                          <p:spTgt spid="10"/>
                                        </p:tgtEl>
                                      </p:cBhvr>
                                    </p:animEffect>
                                    <p:anim calcmode="lin" valueType="num">
                                      <p:cBhvr>
                                        <p:cTn id="52" dur="500"/>
                                        <p:tgtEl>
                                          <p:spTgt spid="10"/>
                                        </p:tgtEl>
                                        <p:attrNameLst>
                                          <p:attrName>ppt_x</p:attrName>
                                        </p:attrNameLst>
                                      </p:cBhvr>
                                      <p:tavLst>
                                        <p:tav tm="0">
                                          <p:val>
                                            <p:strVal val="ppt_x"/>
                                          </p:val>
                                        </p:tav>
                                        <p:tav tm="100000">
                                          <p:val>
                                            <p:strVal val="ppt_x"/>
                                          </p:val>
                                        </p:tav>
                                      </p:tavLst>
                                    </p:anim>
                                    <p:anim calcmode="lin" valueType="num">
                                      <p:cBhvr>
                                        <p:cTn id="53" dur="500"/>
                                        <p:tgtEl>
                                          <p:spTgt spid="10"/>
                                        </p:tgtEl>
                                        <p:attrNameLst>
                                          <p:attrName>ppt_y</p:attrName>
                                        </p:attrNameLst>
                                      </p:cBhvr>
                                      <p:tavLst>
                                        <p:tav tm="0">
                                          <p:val>
                                            <p:strVal val="ppt_y"/>
                                          </p:val>
                                        </p:tav>
                                        <p:tav tm="100000">
                                          <p:val>
                                            <p:strVal val="ppt_y+.1"/>
                                          </p:val>
                                        </p:tav>
                                      </p:tavLst>
                                    </p:anim>
                                    <p:set>
                                      <p:cBhvr>
                                        <p:cTn id="54" dur="1" fill="hold">
                                          <p:stCondLst>
                                            <p:cond delay="499"/>
                                          </p:stCondLst>
                                        </p:cTn>
                                        <p:tgtEl>
                                          <p:spTgt spid="1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3"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500" fill="hold"/>
                                        <p:tgtEl>
                                          <p:spTgt spid="11"/>
                                        </p:tgtEl>
                                        <p:attrNameLst>
                                          <p:attrName>ppt_x</p:attrName>
                                        </p:attrNameLst>
                                      </p:cBhvr>
                                      <p:tavLst>
                                        <p:tav tm="0">
                                          <p:val>
                                            <p:strVal val="1+#ppt_w/2"/>
                                          </p:val>
                                        </p:tav>
                                        <p:tav tm="100000">
                                          <p:val>
                                            <p:strVal val="#ppt_x"/>
                                          </p:val>
                                        </p:tav>
                                      </p:tavLst>
                                    </p:anim>
                                    <p:anim calcmode="lin" valueType="num">
                                      <p:cBhvr additive="base">
                                        <p:cTn id="60"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3" fill="hold" grpId="1" nodeType="click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additive="base">
                                        <p:cTn id="65" dur="500" fill="hold"/>
                                        <p:tgtEl>
                                          <p:spTgt spid="12"/>
                                        </p:tgtEl>
                                        <p:attrNameLst>
                                          <p:attrName>ppt_x</p:attrName>
                                        </p:attrNameLst>
                                      </p:cBhvr>
                                      <p:tavLst>
                                        <p:tav tm="0">
                                          <p:val>
                                            <p:strVal val="1+#ppt_w/2"/>
                                          </p:val>
                                        </p:tav>
                                        <p:tav tm="100000">
                                          <p:val>
                                            <p:strVal val="#ppt_x"/>
                                          </p:val>
                                        </p:tav>
                                      </p:tavLst>
                                    </p:anim>
                                    <p:anim calcmode="lin" valueType="num">
                                      <p:cBhvr additive="base">
                                        <p:cTn id="6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xit" presetSubtype="12" fill="hold" nodeType="clickEffect">
                                  <p:stCondLst>
                                    <p:cond delay="0"/>
                                  </p:stCondLst>
                                  <p:childTnLst>
                                    <p:anim calcmode="lin" valueType="num">
                                      <p:cBhvr additive="base">
                                        <p:cTn id="70" dur="500"/>
                                        <p:tgtEl>
                                          <p:spTgt spid="11"/>
                                        </p:tgtEl>
                                        <p:attrNameLst>
                                          <p:attrName>ppt_x</p:attrName>
                                        </p:attrNameLst>
                                      </p:cBhvr>
                                      <p:tavLst>
                                        <p:tav tm="0">
                                          <p:val>
                                            <p:strVal val="ppt_x"/>
                                          </p:val>
                                        </p:tav>
                                        <p:tav tm="100000">
                                          <p:val>
                                            <p:strVal val="0-ppt_w/2"/>
                                          </p:val>
                                        </p:tav>
                                      </p:tavLst>
                                    </p:anim>
                                    <p:anim calcmode="lin" valueType="num">
                                      <p:cBhvr additive="base">
                                        <p:cTn id="71" dur="500"/>
                                        <p:tgtEl>
                                          <p:spTgt spid="11"/>
                                        </p:tgtEl>
                                        <p:attrNameLst>
                                          <p:attrName>ppt_y</p:attrName>
                                        </p:attrNameLst>
                                      </p:cBhvr>
                                      <p:tavLst>
                                        <p:tav tm="0">
                                          <p:val>
                                            <p:strVal val="ppt_y"/>
                                          </p:val>
                                        </p:tav>
                                        <p:tav tm="100000">
                                          <p:val>
                                            <p:strVal val="1+ppt_h/2"/>
                                          </p:val>
                                        </p:tav>
                                      </p:tavLst>
                                    </p:anim>
                                    <p:set>
                                      <p:cBhvr>
                                        <p:cTn id="72" dur="1" fill="hold">
                                          <p:stCondLst>
                                            <p:cond delay="499"/>
                                          </p:stCondLst>
                                        </p:cTn>
                                        <p:tgtEl>
                                          <p:spTgt spid="1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 presetClass="exit" presetSubtype="12" fill="hold" grpId="0" nodeType="clickEffect">
                                  <p:stCondLst>
                                    <p:cond delay="0"/>
                                  </p:stCondLst>
                                  <p:childTnLst>
                                    <p:anim calcmode="lin" valueType="num">
                                      <p:cBhvr additive="base">
                                        <p:cTn id="76" dur="500"/>
                                        <p:tgtEl>
                                          <p:spTgt spid="12"/>
                                        </p:tgtEl>
                                        <p:attrNameLst>
                                          <p:attrName>ppt_x</p:attrName>
                                        </p:attrNameLst>
                                      </p:cBhvr>
                                      <p:tavLst>
                                        <p:tav tm="0">
                                          <p:val>
                                            <p:strVal val="ppt_x"/>
                                          </p:val>
                                        </p:tav>
                                        <p:tav tm="100000">
                                          <p:val>
                                            <p:strVal val="0-ppt_w/2"/>
                                          </p:val>
                                        </p:tav>
                                      </p:tavLst>
                                    </p:anim>
                                    <p:anim calcmode="lin" valueType="num">
                                      <p:cBhvr additive="base">
                                        <p:cTn id="77" dur="500"/>
                                        <p:tgtEl>
                                          <p:spTgt spid="12"/>
                                        </p:tgtEl>
                                        <p:attrNameLst>
                                          <p:attrName>ppt_y</p:attrName>
                                        </p:attrNameLst>
                                      </p:cBhvr>
                                      <p:tavLst>
                                        <p:tav tm="0">
                                          <p:val>
                                            <p:strVal val="ppt_y"/>
                                          </p:val>
                                        </p:tav>
                                        <p:tav tm="100000">
                                          <p:val>
                                            <p:strVal val="1+ppt_h/2"/>
                                          </p:val>
                                        </p:tav>
                                      </p:tavLst>
                                    </p:anim>
                                    <p:set>
                                      <p:cBhvr>
                                        <p:cTn id="78" dur="1" fill="hold">
                                          <p:stCondLst>
                                            <p:cond delay="499"/>
                                          </p:stCondLst>
                                        </p:cTn>
                                        <p:tgtEl>
                                          <p:spTgt spid="12"/>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anim calcmode="lin" valueType="num">
                                      <p:cBhvr>
                                        <p:cTn id="84" dur="500" fill="hold"/>
                                        <p:tgtEl>
                                          <p:spTgt spid="13"/>
                                        </p:tgtEl>
                                        <p:attrNameLst>
                                          <p:attrName>ppt_x</p:attrName>
                                        </p:attrNameLst>
                                      </p:cBhvr>
                                      <p:tavLst>
                                        <p:tav tm="0">
                                          <p:val>
                                            <p:strVal val="#ppt_x"/>
                                          </p:val>
                                        </p:tav>
                                        <p:tav tm="100000">
                                          <p:val>
                                            <p:strVal val="#ppt_x"/>
                                          </p:val>
                                        </p:tav>
                                      </p:tavLst>
                                    </p:anim>
                                    <p:anim calcmode="lin" valueType="num">
                                      <p:cBhvr>
                                        <p:cTn id="85"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14"/>
                                        </p:tgtEl>
                                        <p:attrNameLst>
                                          <p:attrName>style.visibility</p:attrName>
                                        </p:attrNameLst>
                                      </p:cBhvr>
                                      <p:to>
                                        <p:strVal val="visible"/>
                                      </p:to>
                                    </p:set>
                                    <p:animEffect transition="in" filter="fade">
                                      <p:cBhvr>
                                        <p:cTn id="90" dur="500"/>
                                        <p:tgtEl>
                                          <p:spTgt spid="14"/>
                                        </p:tgtEl>
                                      </p:cBhvr>
                                    </p:animEffect>
                                    <p:anim calcmode="lin" valueType="num">
                                      <p:cBhvr>
                                        <p:cTn id="91" dur="500" fill="hold"/>
                                        <p:tgtEl>
                                          <p:spTgt spid="14"/>
                                        </p:tgtEl>
                                        <p:attrNameLst>
                                          <p:attrName>ppt_x</p:attrName>
                                        </p:attrNameLst>
                                      </p:cBhvr>
                                      <p:tavLst>
                                        <p:tav tm="0">
                                          <p:val>
                                            <p:strVal val="#ppt_x"/>
                                          </p:val>
                                        </p:tav>
                                        <p:tav tm="100000">
                                          <p:val>
                                            <p:strVal val="#ppt_x"/>
                                          </p:val>
                                        </p:tav>
                                      </p:tavLst>
                                    </p:anim>
                                    <p:anim calcmode="lin" valueType="num">
                                      <p:cBhvr>
                                        <p:cTn id="92"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P spid="10" grpId="1"/>
      <p:bldP spid="12" grpId="0"/>
      <p:bldP spid="12" grpId="1"/>
      <p:bldP spid="1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62000"/>
          </a:xfrm>
        </p:spPr>
        <p:txBody>
          <a:bodyPr/>
          <a:lstStyle/>
          <a:p>
            <a:r>
              <a:rPr lang="en-US" dirty="0" smtClean="0"/>
              <a:t>Space Rocks Defined</a:t>
            </a:r>
            <a:endParaRPr lang="en-US" dirty="0"/>
          </a:p>
        </p:txBody>
      </p:sp>
      <p:sp>
        <p:nvSpPr>
          <p:cNvPr id="3" name="Rectangle 3"/>
          <p:cNvSpPr txBox="1">
            <a:spLocks noChangeArrowheads="1"/>
          </p:cNvSpPr>
          <p:nvPr/>
        </p:nvSpPr>
        <p:spPr>
          <a:xfrm>
            <a:off x="304799" y="1219199"/>
            <a:ext cx="8534401" cy="4876801"/>
          </a:xfrm>
          <a:prstGeom prst="rect">
            <a:avLst/>
          </a:prstGeom>
        </p:spPr>
        <p:txBody>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S PGothic" pitchFamily="34" charset="-128"/>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Arial" charset="0"/>
                <a:ea typeface="MS PGothic" pitchFamily="34" charset="-128"/>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Arial" charset="0"/>
                <a:ea typeface="MS PGothic" pitchFamily="34" charset="-128"/>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Arial" charset="0"/>
                <a:ea typeface="MS PGothic" pitchFamily="34" charset="-128"/>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ea typeface="MS PGothic" pitchFamily="34" charset="-128"/>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9pPr>
          </a:lstStyle>
          <a:p>
            <a:r>
              <a:rPr lang="en-US" kern="0" dirty="0" smtClean="0">
                <a:latin typeface="+mj-lt"/>
              </a:rPr>
              <a:t>Where do they come from?</a:t>
            </a:r>
          </a:p>
          <a:p>
            <a:r>
              <a:rPr lang="en-US" kern="0" dirty="0" smtClean="0">
                <a:latin typeface="+mj-lt"/>
              </a:rPr>
              <a:t>Why study space rocks?</a:t>
            </a:r>
          </a:p>
          <a:p>
            <a:r>
              <a:rPr lang="en-US" kern="0" dirty="0" smtClean="0">
                <a:latin typeface="+mj-lt"/>
              </a:rPr>
              <a:t>Samples of the early Solar System</a:t>
            </a:r>
          </a:p>
          <a:p>
            <a:r>
              <a:rPr lang="en-US" kern="0" dirty="0" smtClean="0">
                <a:latin typeface="+mj-lt"/>
              </a:rPr>
              <a:t>Meteor Showers (Comet Tails)</a:t>
            </a:r>
          </a:p>
          <a:p>
            <a:r>
              <a:rPr lang="en-US" kern="0" dirty="0" smtClean="0">
                <a:latin typeface="+mj-lt"/>
              </a:rPr>
              <a:t>Impacts!! – Planetary Protection</a:t>
            </a:r>
          </a:p>
        </p:txBody>
      </p:sp>
      <p:sp>
        <p:nvSpPr>
          <p:cNvPr id="6" name="Rectangle 5"/>
          <p:cNvSpPr/>
          <p:nvPr/>
        </p:nvSpPr>
        <p:spPr>
          <a:xfrm>
            <a:off x="152400" y="6324600"/>
            <a:ext cx="753348" cy="369332"/>
          </a:xfrm>
          <a:prstGeom prst="rect">
            <a:avLst/>
          </a:prstGeom>
        </p:spPr>
        <p:txBody>
          <a:bodyPr wrap="none">
            <a:spAutoFit/>
          </a:bodyPr>
          <a:lstStyle/>
          <a:p>
            <a:r>
              <a:rPr lang="en-US" dirty="0" smtClean="0"/>
              <a:t>Task 2</a:t>
            </a:r>
            <a:endParaRPr lang="en-US" dirty="0"/>
          </a:p>
        </p:txBody>
      </p:sp>
      <p:pic>
        <p:nvPicPr>
          <p:cNvPr id="3075" name="Picture 3">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1219199"/>
            <a:ext cx="2238375" cy="1379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3100" y="2206424"/>
            <a:ext cx="2115273"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descr="http://www.universetoday.com/wp-content/uploads/2010/04/ppdisk-580x42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3655700"/>
            <a:ext cx="3502025" cy="258425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amazing-space.stsci.edu/news/archive/2007/03/graphics/asteroidbelt_map.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4212" y="2767736"/>
            <a:ext cx="4226403" cy="3861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193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5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25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25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75"/>
                                        </p:tgtEl>
                                        <p:attrNameLst>
                                          <p:attrName>style.visibility</p:attrName>
                                        </p:attrNameLst>
                                      </p:cBhvr>
                                      <p:to>
                                        <p:strVal val="visible"/>
                                      </p:to>
                                    </p:set>
                                    <p:anim calcmode="lin" valueType="num">
                                      <p:cBhvr>
                                        <p:cTn id="15" dur="500" fill="hold"/>
                                        <p:tgtEl>
                                          <p:spTgt spid="3075"/>
                                        </p:tgtEl>
                                        <p:attrNameLst>
                                          <p:attrName>ppt_w</p:attrName>
                                        </p:attrNameLst>
                                      </p:cBhvr>
                                      <p:tavLst>
                                        <p:tav tm="0">
                                          <p:val>
                                            <p:fltVal val="0"/>
                                          </p:val>
                                        </p:tav>
                                        <p:tav tm="100000">
                                          <p:val>
                                            <p:strVal val="#ppt_w"/>
                                          </p:val>
                                        </p:tav>
                                      </p:tavLst>
                                    </p:anim>
                                    <p:anim calcmode="lin" valueType="num">
                                      <p:cBhvr>
                                        <p:cTn id="16" dur="500" fill="hold"/>
                                        <p:tgtEl>
                                          <p:spTgt spid="3075"/>
                                        </p:tgtEl>
                                        <p:attrNameLst>
                                          <p:attrName>ppt_h</p:attrName>
                                        </p:attrNameLst>
                                      </p:cBhvr>
                                      <p:tavLst>
                                        <p:tav tm="0">
                                          <p:val>
                                            <p:fltVal val="0"/>
                                          </p:val>
                                        </p:tav>
                                        <p:tav tm="100000">
                                          <p:val>
                                            <p:strVal val="#ppt_h"/>
                                          </p:val>
                                        </p:tav>
                                      </p:tavLst>
                                    </p:anim>
                                    <p:animEffect transition="in" filter="fade">
                                      <p:cBhvr>
                                        <p:cTn id="17" dur="500"/>
                                        <p:tgtEl>
                                          <p:spTgt spid="307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p:cTn id="29" dur="250" fill="hold"/>
                                        <p:tgtEl>
                                          <p:spTgt spid="3">
                                            <p:txEl>
                                              <p:pRg st="1" end="1"/>
                                            </p:txEl>
                                          </p:spTgt>
                                        </p:tgtEl>
                                        <p:attrNameLst>
                                          <p:attrName>ppt_w</p:attrName>
                                        </p:attrNameLst>
                                      </p:cBhvr>
                                      <p:tavLst>
                                        <p:tav tm="0">
                                          <p:val>
                                            <p:fltVal val="0"/>
                                          </p:val>
                                        </p:tav>
                                        <p:tav tm="100000">
                                          <p:val>
                                            <p:strVal val="#ppt_w"/>
                                          </p:val>
                                        </p:tav>
                                      </p:tavLst>
                                    </p:anim>
                                    <p:anim calcmode="lin" valueType="num">
                                      <p:cBhvr>
                                        <p:cTn id="30" dur="250" fill="hold"/>
                                        <p:tgtEl>
                                          <p:spTgt spid="3">
                                            <p:txEl>
                                              <p:pRg st="1" end="1"/>
                                            </p:txEl>
                                          </p:spTgt>
                                        </p:tgtEl>
                                        <p:attrNameLst>
                                          <p:attrName>ppt_h</p:attrName>
                                        </p:attrNameLst>
                                      </p:cBhvr>
                                      <p:tavLst>
                                        <p:tav tm="0">
                                          <p:val>
                                            <p:fltVal val="0"/>
                                          </p:val>
                                        </p:tav>
                                        <p:tav tm="100000">
                                          <p:val>
                                            <p:strVal val="#ppt_h"/>
                                          </p:val>
                                        </p:tav>
                                      </p:tavLst>
                                    </p:anim>
                                    <p:anim calcmode="lin" valueType="num">
                                      <p:cBhvr>
                                        <p:cTn id="31" dur="25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32" dur="25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 calcmode="lin" valueType="num">
                                      <p:cBhvr>
                                        <p:cTn id="37" dur="250" fill="hold"/>
                                        <p:tgtEl>
                                          <p:spTgt spid="3">
                                            <p:txEl>
                                              <p:pRg st="2" end="2"/>
                                            </p:txEl>
                                          </p:spTgt>
                                        </p:tgtEl>
                                        <p:attrNameLst>
                                          <p:attrName>ppt_w</p:attrName>
                                        </p:attrNameLst>
                                      </p:cBhvr>
                                      <p:tavLst>
                                        <p:tav tm="0">
                                          <p:val>
                                            <p:fltVal val="0"/>
                                          </p:val>
                                        </p:tav>
                                        <p:tav tm="100000">
                                          <p:val>
                                            <p:strVal val="#ppt_w"/>
                                          </p:val>
                                        </p:tav>
                                      </p:tavLst>
                                    </p:anim>
                                    <p:anim calcmode="lin" valueType="num">
                                      <p:cBhvr>
                                        <p:cTn id="38" dur="250" fill="hold"/>
                                        <p:tgtEl>
                                          <p:spTgt spid="3">
                                            <p:txEl>
                                              <p:pRg st="2" end="2"/>
                                            </p:txEl>
                                          </p:spTgt>
                                        </p:tgtEl>
                                        <p:attrNameLst>
                                          <p:attrName>ppt_h</p:attrName>
                                        </p:attrNameLst>
                                      </p:cBhvr>
                                      <p:tavLst>
                                        <p:tav tm="0">
                                          <p:val>
                                            <p:fltVal val="0"/>
                                          </p:val>
                                        </p:tav>
                                        <p:tav tm="100000">
                                          <p:val>
                                            <p:strVal val="#ppt_h"/>
                                          </p:val>
                                        </p:tav>
                                      </p:tavLst>
                                    </p:anim>
                                    <p:anim calcmode="lin" valueType="num">
                                      <p:cBhvr>
                                        <p:cTn id="39" dur="25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40" dur="250"/>
                                        <p:tgtEl>
                                          <p:spTgt spid="3">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4" fill="hold" nodeType="clickEffect">
                                  <p:stCondLst>
                                    <p:cond delay="0"/>
                                  </p:stCondLst>
                                  <p:childTnLst>
                                    <p:set>
                                      <p:cBhvr>
                                        <p:cTn id="44" dur="1" fill="hold">
                                          <p:stCondLst>
                                            <p:cond delay="0"/>
                                          </p:stCondLst>
                                        </p:cTn>
                                        <p:tgtEl>
                                          <p:spTgt spid="4098"/>
                                        </p:tgtEl>
                                        <p:attrNameLst>
                                          <p:attrName>style.visibility</p:attrName>
                                        </p:attrNameLst>
                                      </p:cBhvr>
                                      <p:to>
                                        <p:strVal val="visible"/>
                                      </p:to>
                                    </p:set>
                                    <p:animEffect transition="in" filter="wheel(4)">
                                      <p:cBhvr>
                                        <p:cTn id="45" dur="750"/>
                                        <p:tgtEl>
                                          <p:spTgt spid="4098"/>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grpId="0" nodeType="clickEffect">
                                  <p:stCondLst>
                                    <p:cond delay="0"/>
                                  </p:stCondLst>
                                  <p:childTnLst>
                                    <p:set>
                                      <p:cBhvr>
                                        <p:cTn id="49" dur="1" fill="hold">
                                          <p:stCondLst>
                                            <p:cond delay="0"/>
                                          </p:stCondLst>
                                        </p:cTn>
                                        <p:tgtEl>
                                          <p:spTgt spid="3">
                                            <p:txEl>
                                              <p:pRg st="3" end="3"/>
                                            </p:txEl>
                                          </p:spTgt>
                                        </p:tgtEl>
                                        <p:attrNameLst>
                                          <p:attrName>style.visibility</p:attrName>
                                        </p:attrNameLst>
                                      </p:cBhvr>
                                      <p:to>
                                        <p:strVal val="visible"/>
                                      </p:to>
                                    </p:set>
                                    <p:anim calcmode="lin" valueType="num">
                                      <p:cBhvr>
                                        <p:cTn id="50" dur="250" fill="hold"/>
                                        <p:tgtEl>
                                          <p:spTgt spid="3">
                                            <p:txEl>
                                              <p:pRg st="3" end="3"/>
                                            </p:txEl>
                                          </p:spTgt>
                                        </p:tgtEl>
                                        <p:attrNameLst>
                                          <p:attrName>ppt_w</p:attrName>
                                        </p:attrNameLst>
                                      </p:cBhvr>
                                      <p:tavLst>
                                        <p:tav tm="0">
                                          <p:val>
                                            <p:fltVal val="0"/>
                                          </p:val>
                                        </p:tav>
                                        <p:tav tm="100000">
                                          <p:val>
                                            <p:strVal val="#ppt_w"/>
                                          </p:val>
                                        </p:tav>
                                      </p:tavLst>
                                    </p:anim>
                                    <p:anim calcmode="lin" valueType="num">
                                      <p:cBhvr>
                                        <p:cTn id="51" dur="250" fill="hold"/>
                                        <p:tgtEl>
                                          <p:spTgt spid="3">
                                            <p:txEl>
                                              <p:pRg st="3" end="3"/>
                                            </p:txEl>
                                          </p:spTgt>
                                        </p:tgtEl>
                                        <p:attrNameLst>
                                          <p:attrName>ppt_h</p:attrName>
                                        </p:attrNameLst>
                                      </p:cBhvr>
                                      <p:tavLst>
                                        <p:tav tm="0">
                                          <p:val>
                                            <p:fltVal val="0"/>
                                          </p:val>
                                        </p:tav>
                                        <p:tav tm="100000">
                                          <p:val>
                                            <p:strVal val="#ppt_h"/>
                                          </p:val>
                                        </p:tav>
                                      </p:tavLst>
                                    </p:anim>
                                    <p:anim calcmode="lin" valueType="num">
                                      <p:cBhvr>
                                        <p:cTn id="52" dur="25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53" dur="250"/>
                                        <p:tgtEl>
                                          <p:spTgt spid="3">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nodeType="clickEffect">
                                  <p:stCondLst>
                                    <p:cond delay="0"/>
                                  </p:stCondLst>
                                  <p:childTnLst>
                                    <p:set>
                                      <p:cBhvr>
                                        <p:cTn id="57" dur="1" fill="hold">
                                          <p:stCondLst>
                                            <p:cond delay="0"/>
                                          </p:stCondLst>
                                        </p:cTn>
                                        <p:tgtEl>
                                          <p:spTgt spid="4100"/>
                                        </p:tgtEl>
                                        <p:attrNameLst>
                                          <p:attrName>style.visibility</p:attrName>
                                        </p:attrNameLst>
                                      </p:cBhvr>
                                      <p:to>
                                        <p:strVal val="visible"/>
                                      </p:to>
                                    </p:set>
                                    <p:anim calcmode="lin" valueType="num">
                                      <p:cBhvr>
                                        <p:cTn id="58" dur="750" fill="hold"/>
                                        <p:tgtEl>
                                          <p:spTgt spid="4100"/>
                                        </p:tgtEl>
                                        <p:attrNameLst>
                                          <p:attrName>ppt_w</p:attrName>
                                        </p:attrNameLst>
                                      </p:cBhvr>
                                      <p:tavLst>
                                        <p:tav tm="0">
                                          <p:val>
                                            <p:fltVal val="0"/>
                                          </p:val>
                                        </p:tav>
                                        <p:tav tm="100000">
                                          <p:val>
                                            <p:strVal val="#ppt_w"/>
                                          </p:val>
                                        </p:tav>
                                      </p:tavLst>
                                    </p:anim>
                                    <p:anim calcmode="lin" valueType="num">
                                      <p:cBhvr>
                                        <p:cTn id="59" dur="750" fill="hold"/>
                                        <p:tgtEl>
                                          <p:spTgt spid="4100"/>
                                        </p:tgtEl>
                                        <p:attrNameLst>
                                          <p:attrName>ppt_h</p:attrName>
                                        </p:attrNameLst>
                                      </p:cBhvr>
                                      <p:tavLst>
                                        <p:tav tm="0">
                                          <p:val>
                                            <p:fltVal val="0"/>
                                          </p:val>
                                        </p:tav>
                                        <p:tav tm="100000">
                                          <p:val>
                                            <p:strVal val="#ppt_h"/>
                                          </p:val>
                                        </p:tav>
                                      </p:tavLst>
                                    </p:anim>
                                    <p:anim calcmode="lin" valueType="num">
                                      <p:cBhvr>
                                        <p:cTn id="60" dur="750" fill="hold"/>
                                        <p:tgtEl>
                                          <p:spTgt spid="4100"/>
                                        </p:tgtEl>
                                        <p:attrNameLst>
                                          <p:attrName>style.rotation</p:attrName>
                                        </p:attrNameLst>
                                      </p:cBhvr>
                                      <p:tavLst>
                                        <p:tav tm="0">
                                          <p:val>
                                            <p:fltVal val="90"/>
                                          </p:val>
                                        </p:tav>
                                        <p:tav tm="100000">
                                          <p:val>
                                            <p:fltVal val="0"/>
                                          </p:val>
                                        </p:tav>
                                      </p:tavLst>
                                    </p:anim>
                                    <p:animEffect transition="in" filter="fade">
                                      <p:cBhvr>
                                        <p:cTn id="61" dur="750"/>
                                        <p:tgtEl>
                                          <p:spTgt spid="4100"/>
                                        </p:tgtEl>
                                      </p:cBhvr>
                                    </p:animEffect>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grpId="0" nodeType="clickEffect">
                                  <p:stCondLst>
                                    <p:cond delay="0"/>
                                  </p:stCondLst>
                                  <p:childTnLst>
                                    <p:set>
                                      <p:cBhvr>
                                        <p:cTn id="65" dur="1" fill="hold">
                                          <p:stCondLst>
                                            <p:cond delay="0"/>
                                          </p:stCondLst>
                                        </p:cTn>
                                        <p:tgtEl>
                                          <p:spTgt spid="3">
                                            <p:txEl>
                                              <p:pRg st="4" end="4"/>
                                            </p:txEl>
                                          </p:spTgt>
                                        </p:tgtEl>
                                        <p:attrNameLst>
                                          <p:attrName>style.visibility</p:attrName>
                                        </p:attrNameLst>
                                      </p:cBhvr>
                                      <p:to>
                                        <p:strVal val="visible"/>
                                      </p:to>
                                    </p:set>
                                    <p:anim calcmode="lin" valueType="num">
                                      <p:cBhvr>
                                        <p:cTn id="66" dur="250" fill="hold"/>
                                        <p:tgtEl>
                                          <p:spTgt spid="3">
                                            <p:txEl>
                                              <p:pRg st="4" end="4"/>
                                            </p:txEl>
                                          </p:spTgt>
                                        </p:tgtEl>
                                        <p:attrNameLst>
                                          <p:attrName>ppt_w</p:attrName>
                                        </p:attrNameLst>
                                      </p:cBhvr>
                                      <p:tavLst>
                                        <p:tav tm="0">
                                          <p:val>
                                            <p:fltVal val="0"/>
                                          </p:val>
                                        </p:tav>
                                        <p:tav tm="100000">
                                          <p:val>
                                            <p:strVal val="#ppt_w"/>
                                          </p:val>
                                        </p:tav>
                                      </p:tavLst>
                                    </p:anim>
                                    <p:anim calcmode="lin" valueType="num">
                                      <p:cBhvr>
                                        <p:cTn id="67" dur="250" fill="hold"/>
                                        <p:tgtEl>
                                          <p:spTgt spid="3">
                                            <p:txEl>
                                              <p:pRg st="4" end="4"/>
                                            </p:txEl>
                                          </p:spTgt>
                                        </p:tgtEl>
                                        <p:attrNameLst>
                                          <p:attrName>ppt_h</p:attrName>
                                        </p:attrNameLst>
                                      </p:cBhvr>
                                      <p:tavLst>
                                        <p:tav tm="0">
                                          <p:val>
                                            <p:fltVal val="0"/>
                                          </p:val>
                                        </p:tav>
                                        <p:tav tm="100000">
                                          <p:val>
                                            <p:strVal val="#ppt_h"/>
                                          </p:val>
                                        </p:tav>
                                      </p:tavLst>
                                    </p:anim>
                                    <p:anim calcmode="lin" valueType="num">
                                      <p:cBhvr>
                                        <p:cTn id="68" dur="25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69" dur="25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62000"/>
          </a:xfrm>
        </p:spPr>
        <p:txBody>
          <a:bodyPr/>
          <a:lstStyle/>
          <a:p>
            <a:r>
              <a:rPr lang="en-US" dirty="0" smtClean="0"/>
              <a:t>Impacts in Our Solar System</a:t>
            </a:r>
            <a:endParaRPr lang="en-US" dirty="0"/>
          </a:p>
        </p:txBody>
      </p:sp>
      <p:sp>
        <p:nvSpPr>
          <p:cNvPr id="3" name="Rectangle 3"/>
          <p:cNvSpPr txBox="1">
            <a:spLocks noChangeArrowheads="1"/>
          </p:cNvSpPr>
          <p:nvPr/>
        </p:nvSpPr>
        <p:spPr>
          <a:xfrm>
            <a:off x="304799" y="1219199"/>
            <a:ext cx="8534401" cy="5225143"/>
          </a:xfrm>
          <a:prstGeom prst="rect">
            <a:avLst/>
          </a:prstGeom>
        </p:spPr>
        <p:txBody>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S PGothic" pitchFamily="34" charset="-128"/>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Arial" charset="0"/>
                <a:ea typeface="MS PGothic" pitchFamily="34" charset="-128"/>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Arial" charset="0"/>
                <a:ea typeface="MS PGothic" pitchFamily="34" charset="-128"/>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Arial" charset="0"/>
                <a:ea typeface="MS PGothic" pitchFamily="34" charset="-128"/>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ea typeface="MS PGothic" pitchFamily="34" charset="-128"/>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9pPr>
          </a:lstStyle>
          <a:p>
            <a:r>
              <a:rPr lang="en-US" kern="0" dirty="0" smtClean="0">
                <a:latin typeface="+mj-lt"/>
              </a:rPr>
              <a:t>Mercury, Moon, Mars</a:t>
            </a:r>
          </a:p>
          <a:p>
            <a:r>
              <a:rPr lang="en-US" kern="0" dirty="0" smtClean="0">
                <a:latin typeface="+mj-lt"/>
              </a:rPr>
              <a:t>Gale Crater and Curiosity Rover</a:t>
            </a:r>
          </a:p>
        </p:txBody>
      </p:sp>
      <p:sp>
        <p:nvSpPr>
          <p:cNvPr id="6" name="Rectangle 5"/>
          <p:cNvSpPr/>
          <p:nvPr/>
        </p:nvSpPr>
        <p:spPr>
          <a:xfrm>
            <a:off x="152400" y="6324600"/>
            <a:ext cx="753348" cy="369332"/>
          </a:xfrm>
          <a:prstGeom prst="rect">
            <a:avLst/>
          </a:prstGeom>
        </p:spPr>
        <p:txBody>
          <a:bodyPr wrap="none">
            <a:spAutoFit/>
          </a:bodyPr>
          <a:lstStyle/>
          <a:p>
            <a:r>
              <a:rPr lang="en-US" dirty="0" smtClean="0"/>
              <a:t>Task 2</a:t>
            </a:r>
            <a:endParaRPr lang="en-US" dirty="0"/>
          </a:p>
        </p:txBody>
      </p:sp>
      <p:pic>
        <p:nvPicPr>
          <p:cNvPr id="8194" name="Picture 2" descr="http://space-facts.com/wp-content/uploads/mercur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09800"/>
            <a:ext cx="29718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acranewestchristmas.com/images/mo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962400"/>
            <a:ext cx="2729974" cy="269257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Proposed Landing Site for Curiosity Inside Gale Cra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255853"/>
            <a:ext cx="3353548" cy="2513703"/>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www.yenimesaj.com.tr/images/haber/3613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3962400"/>
            <a:ext cx="3445031" cy="2129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2186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194"/>
                                        </p:tgtEl>
                                        <p:attrNameLst>
                                          <p:attrName>style.visibility</p:attrName>
                                        </p:attrNameLst>
                                      </p:cBhvr>
                                      <p:to>
                                        <p:strVal val="visible"/>
                                      </p:to>
                                    </p:set>
                                    <p:anim calcmode="lin" valueType="num">
                                      <p:cBhvr>
                                        <p:cTn id="15" dur="500" fill="hold"/>
                                        <p:tgtEl>
                                          <p:spTgt spid="8194"/>
                                        </p:tgtEl>
                                        <p:attrNameLst>
                                          <p:attrName>ppt_w</p:attrName>
                                        </p:attrNameLst>
                                      </p:cBhvr>
                                      <p:tavLst>
                                        <p:tav tm="0">
                                          <p:val>
                                            <p:fltVal val="0"/>
                                          </p:val>
                                        </p:tav>
                                        <p:tav tm="100000">
                                          <p:val>
                                            <p:strVal val="#ppt_w"/>
                                          </p:val>
                                        </p:tav>
                                      </p:tavLst>
                                    </p:anim>
                                    <p:anim calcmode="lin" valueType="num">
                                      <p:cBhvr>
                                        <p:cTn id="16" dur="500" fill="hold"/>
                                        <p:tgtEl>
                                          <p:spTgt spid="8194"/>
                                        </p:tgtEl>
                                        <p:attrNameLst>
                                          <p:attrName>ppt_h</p:attrName>
                                        </p:attrNameLst>
                                      </p:cBhvr>
                                      <p:tavLst>
                                        <p:tav tm="0">
                                          <p:val>
                                            <p:fltVal val="0"/>
                                          </p:val>
                                        </p:tav>
                                        <p:tav tm="100000">
                                          <p:val>
                                            <p:strVal val="#ppt_h"/>
                                          </p:val>
                                        </p:tav>
                                      </p:tavLst>
                                    </p:anim>
                                    <p:animEffect transition="in" filter="fade">
                                      <p:cBhvr>
                                        <p:cTn id="17" dur="500"/>
                                        <p:tgtEl>
                                          <p:spTgt spid="819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8196"/>
                                        </p:tgtEl>
                                        <p:attrNameLst>
                                          <p:attrName>style.visibility</p:attrName>
                                        </p:attrNameLst>
                                      </p:cBhvr>
                                      <p:to>
                                        <p:strVal val="visible"/>
                                      </p:to>
                                    </p:set>
                                    <p:anim calcmode="lin" valueType="num">
                                      <p:cBhvr>
                                        <p:cTn id="22" dur="500" fill="hold"/>
                                        <p:tgtEl>
                                          <p:spTgt spid="8196"/>
                                        </p:tgtEl>
                                        <p:attrNameLst>
                                          <p:attrName>ppt_w</p:attrName>
                                        </p:attrNameLst>
                                      </p:cBhvr>
                                      <p:tavLst>
                                        <p:tav tm="0">
                                          <p:val>
                                            <p:fltVal val="0"/>
                                          </p:val>
                                        </p:tav>
                                        <p:tav tm="100000">
                                          <p:val>
                                            <p:strVal val="#ppt_w"/>
                                          </p:val>
                                        </p:tav>
                                      </p:tavLst>
                                    </p:anim>
                                    <p:anim calcmode="lin" valueType="num">
                                      <p:cBhvr>
                                        <p:cTn id="23" dur="500" fill="hold"/>
                                        <p:tgtEl>
                                          <p:spTgt spid="8196"/>
                                        </p:tgtEl>
                                        <p:attrNameLst>
                                          <p:attrName>ppt_h</p:attrName>
                                        </p:attrNameLst>
                                      </p:cBhvr>
                                      <p:tavLst>
                                        <p:tav tm="0">
                                          <p:val>
                                            <p:fltVal val="0"/>
                                          </p:val>
                                        </p:tav>
                                        <p:tav tm="100000">
                                          <p:val>
                                            <p:strVal val="#ppt_h"/>
                                          </p:val>
                                        </p:tav>
                                      </p:tavLst>
                                    </p:anim>
                                    <p:animEffect transition="in" filter="fade">
                                      <p:cBhvr>
                                        <p:cTn id="24" dur="500"/>
                                        <p:tgtEl>
                                          <p:spTgt spid="8196"/>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p:cTn id="2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1" end="1"/>
                                            </p:txEl>
                                          </p:spTgt>
                                        </p:tgtEl>
                                        <p:attrNameLst>
                                          <p:attrName>ppt_h</p:attrName>
                                        </p:attrNameLst>
                                      </p:cBhvr>
                                      <p:tavLst>
                                        <p:tav tm="0">
                                          <p:val>
                                            <p:fltVal val="0"/>
                                          </p:val>
                                        </p:tav>
                                        <p:tav tm="100000">
                                          <p:val>
                                            <p:strVal val="#ppt_h"/>
                                          </p:val>
                                        </p:tav>
                                      </p:tavLst>
                                    </p:anim>
                                    <p:anim calcmode="lin" valueType="num">
                                      <p:cBhvr>
                                        <p:cTn id="31" dur="5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32" dur="50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198"/>
                                        </p:tgtEl>
                                        <p:attrNameLst>
                                          <p:attrName>style.visibility</p:attrName>
                                        </p:attrNameLst>
                                      </p:cBhvr>
                                      <p:to>
                                        <p:strVal val="visible"/>
                                      </p:to>
                                    </p:set>
                                    <p:animEffect transition="in" filter="fade">
                                      <p:cBhvr>
                                        <p:cTn id="37" dur="500"/>
                                        <p:tgtEl>
                                          <p:spTgt spid="8198"/>
                                        </p:tgtEl>
                                      </p:cBhvr>
                                    </p:animEffect>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8200"/>
                                        </p:tgtEl>
                                        <p:attrNameLst>
                                          <p:attrName>style.visibility</p:attrName>
                                        </p:attrNameLst>
                                      </p:cBhvr>
                                      <p:to>
                                        <p:strVal val="visible"/>
                                      </p:to>
                                    </p:set>
                                    <p:animEffect transition="in" filter="wipe(down)">
                                      <p:cBhvr>
                                        <p:cTn id="42" dur="435">
                                          <p:stCondLst>
                                            <p:cond delay="0"/>
                                          </p:stCondLst>
                                        </p:cTn>
                                        <p:tgtEl>
                                          <p:spTgt spid="8200"/>
                                        </p:tgtEl>
                                      </p:cBhvr>
                                    </p:animEffect>
                                    <p:anim calcmode="lin" valueType="num">
                                      <p:cBhvr>
                                        <p:cTn id="43" dur="1367" tmFilter="0,0; 0.14,0.36; 0.43,0.73; 0.71,0.91; 1.0,1.0">
                                          <p:stCondLst>
                                            <p:cond delay="0"/>
                                          </p:stCondLst>
                                        </p:cTn>
                                        <p:tgtEl>
                                          <p:spTgt spid="8200"/>
                                        </p:tgtEl>
                                        <p:attrNameLst>
                                          <p:attrName>ppt_x</p:attrName>
                                        </p:attrNameLst>
                                      </p:cBhvr>
                                      <p:tavLst>
                                        <p:tav tm="0">
                                          <p:val>
                                            <p:strVal val="#ppt_x-0.25"/>
                                          </p:val>
                                        </p:tav>
                                        <p:tav tm="100000">
                                          <p:val>
                                            <p:strVal val="#ppt_x"/>
                                          </p:val>
                                        </p:tav>
                                      </p:tavLst>
                                    </p:anim>
                                    <p:anim calcmode="lin" valueType="num">
                                      <p:cBhvr>
                                        <p:cTn id="44" dur="498" tmFilter="0.0,0.0; 0.25,0.07; 0.50,0.2; 0.75,0.467; 1.0,1.0">
                                          <p:stCondLst>
                                            <p:cond delay="0"/>
                                          </p:stCondLst>
                                        </p:cTn>
                                        <p:tgtEl>
                                          <p:spTgt spid="8200"/>
                                        </p:tgtEl>
                                        <p:attrNameLst>
                                          <p:attrName>ppt_y</p:attrName>
                                        </p:attrNameLst>
                                      </p:cBhvr>
                                      <p:tavLst>
                                        <p:tav tm="0" fmla="#ppt_y-sin(pi*$)/3">
                                          <p:val>
                                            <p:fltVal val="0.5"/>
                                          </p:val>
                                        </p:tav>
                                        <p:tav tm="100000">
                                          <p:val>
                                            <p:fltVal val="1"/>
                                          </p:val>
                                        </p:tav>
                                      </p:tavLst>
                                    </p:anim>
                                    <p:anim calcmode="lin" valueType="num">
                                      <p:cBhvr>
                                        <p:cTn id="45" dur="498" tmFilter="0, 0; 0.125,0.2665; 0.25,0.4; 0.375,0.465; 0.5,0.5;  0.625,0.535; 0.75,0.6; 0.875,0.7335; 1,1">
                                          <p:stCondLst>
                                            <p:cond delay="498"/>
                                          </p:stCondLst>
                                        </p:cTn>
                                        <p:tgtEl>
                                          <p:spTgt spid="8200"/>
                                        </p:tgtEl>
                                        <p:attrNameLst>
                                          <p:attrName>ppt_y</p:attrName>
                                        </p:attrNameLst>
                                      </p:cBhvr>
                                      <p:tavLst>
                                        <p:tav tm="0" fmla="#ppt_y-sin(pi*$)/9">
                                          <p:val>
                                            <p:fltVal val="0"/>
                                          </p:val>
                                        </p:tav>
                                        <p:tav tm="100000">
                                          <p:val>
                                            <p:fltVal val="1"/>
                                          </p:val>
                                        </p:tav>
                                      </p:tavLst>
                                    </p:anim>
                                    <p:anim calcmode="lin" valueType="num">
                                      <p:cBhvr>
                                        <p:cTn id="46" dur="249" tmFilter="0, 0; 0.125,0.2665; 0.25,0.4; 0.375,0.465; 0.5,0.5;  0.625,0.535; 0.75,0.6; 0.875,0.7335; 1,1">
                                          <p:stCondLst>
                                            <p:cond delay="993"/>
                                          </p:stCondLst>
                                        </p:cTn>
                                        <p:tgtEl>
                                          <p:spTgt spid="8200"/>
                                        </p:tgtEl>
                                        <p:attrNameLst>
                                          <p:attrName>ppt_y</p:attrName>
                                        </p:attrNameLst>
                                      </p:cBhvr>
                                      <p:tavLst>
                                        <p:tav tm="0" fmla="#ppt_y-sin(pi*$)/27">
                                          <p:val>
                                            <p:fltVal val="0"/>
                                          </p:val>
                                        </p:tav>
                                        <p:tav tm="100000">
                                          <p:val>
                                            <p:fltVal val="1"/>
                                          </p:val>
                                        </p:tav>
                                      </p:tavLst>
                                    </p:anim>
                                    <p:anim calcmode="lin" valueType="num">
                                      <p:cBhvr>
                                        <p:cTn id="47" dur="123" tmFilter="0, 0; 0.125,0.2665; 0.25,0.4; 0.375,0.465; 0.5,0.5;  0.625,0.535; 0.75,0.6; 0.875,0.7335; 1,1">
                                          <p:stCondLst>
                                            <p:cond delay="1242"/>
                                          </p:stCondLst>
                                        </p:cTn>
                                        <p:tgtEl>
                                          <p:spTgt spid="8200"/>
                                        </p:tgtEl>
                                        <p:attrNameLst>
                                          <p:attrName>ppt_y</p:attrName>
                                        </p:attrNameLst>
                                      </p:cBhvr>
                                      <p:tavLst>
                                        <p:tav tm="0" fmla="#ppt_y-sin(pi*$)/81">
                                          <p:val>
                                            <p:fltVal val="0"/>
                                          </p:val>
                                        </p:tav>
                                        <p:tav tm="100000">
                                          <p:val>
                                            <p:fltVal val="1"/>
                                          </p:val>
                                        </p:tav>
                                      </p:tavLst>
                                    </p:anim>
                                    <p:animScale>
                                      <p:cBhvr>
                                        <p:cTn id="48" dur="20">
                                          <p:stCondLst>
                                            <p:cond delay="487"/>
                                          </p:stCondLst>
                                        </p:cTn>
                                        <p:tgtEl>
                                          <p:spTgt spid="8200"/>
                                        </p:tgtEl>
                                      </p:cBhvr>
                                      <p:to x="100000" y="60000"/>
                                    </p:animScale>
                                    <p:animScale>
                                      <p:cBhvr>
                                        <p:cTn id="49" dur="124" decel="50000">
                                          <p:stCondLst>
                                            <p:cond delay="507"/>
                                          </p:stCondLst>
                                        </p:cTn>
                                        <p:tgtEl>
                                          <p:spTgt spid="8200"/>
                                        </p:tgtEl>
                                      </p:cBhvr>
                                      <p:to x="100000" y="100000"/>
                                    </p:animScale>
                                    <p:animScale>
                                      <p:cBhvr>
                                        <p:cTn id="50" dur="20">
                                          <p:stCondLst>
                                            <p:cond delay="984"/>
                                          </p:stCondLst>
                                        </p:cTn>
                                        <p:tgtEl>
                                          <p:spTgt spid="8200"/>
                                        </p:tgtEl>
                                      </p:cBhvr>
                                      <p:to x="100000" y="80000"/>
                                    </p:animScale>
                                    <p:animScale>
                                      <p:cBhvr>
                                        <p:cTn id="51" dur="124" decel="50000">
                                          <p:stCondLst>
                                            <p:cond delay="1004"/>
                                          </p:stCondLst>
                                        </p:cTn>
                                        <p:tgtEl>
                                          <p:spTgt spid="8200"/>
                                        </p:tgtEl>
                                      </p:cBhvr>
                                      <p:to x="100000" y="100000"/>
                                    </p:animScale>
                                    <p:animScale>
                                      <p:cBhvr>
                                        <p:cTn id="52" dur="20">
                                          <p:stCondLst>
                                            <p:cond delay="1231"/>
                                          </p:stCondLst>
                                        </p:cTn>
                                        <p:tgtEl>
                                          <p:spTgt spid="8200"/>
                                        </p:tgtEl>
                                      </p:cBhvr>
                                      <p:to x="100000" y="90000"/>
                                    </p:animScale>
                                    <p:animScale>
                                      <p:cBhvr>
                                        <p:cTn id="53" dur="124" decel="50000">
                                          <p:stCondLst>
                                            <p:cond delay="1251"/>
                                          </p:stCondLst>
                                        </p:cTn>
                                        <p:tgtEl>
                                          <p:spTgt spid="8200"/>
                                        </p:tgtEl>
                                      </p:cBhvr>
                                      <p:to x="100000" y="100000"/>
                                    </p:animScale>
                                    <p:animScale>
                                      <p:cBhvr>
                                        <p:cTn id="54" dur="20">
                                          <p:stCondLst>
                                            <p:cond delay="1356"/>
                                          </p:stCondLst>
                                        </p:cTn>
                                        <p:tgtEl>
                                          <p:spTgt spid="8200"/>
                                        </p:tgtEl>
                                      </p:cBhvr>
                                      <p:to x="100000" y="95000"/>
                                    </p:animScale>
                                    <p:animScale>
                                      <p:cBhvr>
                                        <p:cTn id="55" dur="124" decel="50000">
                                          <p:stCondLst>
                                            <p:cond delay="1376"/>
                                          </p:stCondLst>
                                        </p:cTn>
                                        <p:tgtEl>
                                          <p:spTgt spid="820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http://mail.colonial.net/~hkaiter/Aaascienceimages2137/dinosaur_asteroi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7487" y="1312863"/>
            <a:ext cx="4114800"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http://montessorimuddle.org/wp-content/uploads/2011/06/Chicxulu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783" y="1312863"/>
            <a:ext cx="3241675" cy="323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457200"/>
            <a:ext cx="8229600" cy="762000"/>
          </a:xfrm>
        </p:spPr>
        <p:txBody>
          <a:bodyPr/>
          <a:lstStyle/>
          <a:p>
            <a:r>
              <a:rPr lang="en-US" dirty="0" smtClean="0"/>
              <a:t>Impacts on Earth</a:t>
            </a:r>
            <a:endParaRPr lang="en-US" dirty="0"/>
          </a:p>
        </p:txBody>
      </p:sp>
      <p:sp>
        <p:nvSpPr>
          <p:cNvPr id="3" name="Rectangle 3"/>
          <p:cNvSpPr txBox="1">
            <a:spLocks noChangeArrowheads="1"/>
          </p:cNvSpPr>
          <p:nvPr/>
        </p:nvSpPr>
        <p:spPr>
          <a:xfrm>
            <a:off x="304799" y="1219199"/>
            <a:ext cx="8534401" cy="5225143"/>
          </a:xfrm>
          <a:prstGeom prst="rect">
            <a:avLst/>
          </a:prstGeom>
        </p:spPr>
        <p:txBody>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S PGothic" pitchFamily="34" charset="-128"/>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Arial" charset="0"/>
                <a:ea typeface="MS PGothic" pitchFamily="34" charset="-128"/>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Arial" charset="0"/>
                <a:ea typeface="MS PGothic" pitchFamily="34" charset="-128"/>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Arial" charset="0"/>
                <a:ea typeface="MS PGothic" pitchFamily="34" charset="-128"/>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ea typeface="MS PGothic" pitchFamily="34" charset="-128"/>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9pPr>
          </a:lstStyle>
          <a:p>
            <a:endParaRPr lang="en-US" kern="0" dirty="0" smtClean="0">
              <a:latin typeface="+mj-lt"/>
            </a:endParaRPr>
          </a:p>
        </p:txBody>
      </p:sp>
      <p:sp>
        <p:nvSpPr>
          <p:cNvPr id="6" name="Rectangle 5"/>
          <p:cNvSpPr/>
          <p:nvPr/>
        </p:nvSpPr>
        <p:spPr>
          <a:xfrm>
            <a:off x="152400" y="6324600"/>
            <a:ext cx="753348" cy="369332"/>
          </a:xfrm>
          <a:prstGeom prst="rect">
            <a:avLst/>
          </a:prstGeom>
        </p:spPr>
        <p:txBody>
          <a:bodyPr wrap="none">
            <a:spAutoFit/>
          </a:bodyPr>
          <a:lstStyle/>
          <a:p>
            <a:r>
              <a:rPr lang="en-US" dirty="0" smtClean="0"/>
              <a:t>Task 2</a:t>
            </a:r>
            <a:endParaRPr lang="en-US" dirty="0"/>
          </a:p>
        </p:txBody>
      </p:sp>
      <p:grpSp>
        <p:nvGrpSpPr>
          <p:cNvPr id="4" name="Group 3"/>
          <p:cNvGrpSpPr/>
          <p:nvPr/>
        </p:nvGrpSpPr>
        <p:grpSpPr>
          <a:xfrm>
            <a:off x="666750" y="2857500"/>
            <a:ext cx="7810500" cy="3733800"/>
            <a:chOff x="666750" y="2857500"/>
            <a:chExt cx="7810500" cy="3733800"/>
          </a:xfrm>
        </p:grpSpPr>
        <p:pic>
          <p:nvPicPr>
            <p:cNvPr id="5" name="Picture 4" descr="Meteor Crater Arizo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750" y="2951163"/>
              <a:ext cx="5459413"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666750" y="2857500"/>
              <a:ext cx="7810500"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spcBef>
                  <a:spcPct val="50000"/>
                </a:spcBef>
              </a:pPr>
              <a:r>
                <a:rPr lang="en-US" altLang="en-US" dirty="0">
                  <a:solidFill>
                    <a:srgbClr val="FFFF00"/>
                  </a:solidFill>
                </a:rPr>
                <a:t>Meteor Crater (Arizona) was formed by the impact of an ~50 meter iron asteroid ~50,000 years ago</a:t>
              </a:r>
            </a:p>
          </p:txBody>
        </p:sp>
        <p:sp>
          <p:nvSpPr>
            <p:cNvPr id="8" name="Line 6"/>
            <p:cNvSpPr>
              <a:spLocks noChangeShapeType="1"/>
            </p:cNvSpPr>
            <p:nvPr/>
          </p:nvSpPr>
          <p:spPr bwMode="auto">
            <a:xfrm flipV="1">
              <a:off x="3314700" y="6191250"/>
              <a:ext cx="2609850" cy="0"/>
            </a:xfrm>
            <a:prstGeom prst="line">
              <a:avLst/>
            </a:prstGeom>
            <a:noFill/>
            <a:ln w="571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 name="Text Box 7"/>
            <p:cNvSpPr txBox="1">
              <a:spLocks noChangeArrowheads="1"/>
            </p:cNvSpPr>
            <p:nvPr/>
          </p:nvSpPr>
          <p:spPr bwMode="auto">
            <a:xfrm>
              <a:off x="4000500" y="6134100"/>
              <a:ext cx="1562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spcBef>
                  <a:spcPct val="50000"/>
                </a:spcBef>
              </a:pPr>
              <a:r>
                <a:rPr lang="en-US" altLang="en-US" b="1"/>
                <a:t>1 km</a:t>
              </a:r>
            </a:p>
          </p:txBody>
        </p:sp>
      </p:grpSp>
    </p:spTree>
    <p:extLst>
      <p:ext uri="{BB962C8B-B14F-4D97-AF65-F5344CB8AC3E}">
        <p14:creationId xmlns:p14="http://schemas.microsoft.com/office/powerpoint/2010/main" val="42333500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in)">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out)">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Peekskill meteorite and Car Big">
            <a:hlinkClick r:id="rId2"/>
          </p:cNvPr>
          <p:cNvPicPr>
            <a:picLocks noGrp="1" noChangeAspect="1" noChangeArrowheads="1"/>
          </p:cNvPicPr>
          <p:nvPr>
            <p:ph/>
          </p:nvPr>
        </p:nvPicPr>
        <p:blipFill>
          <a:blip r:embed="rId3" cstate="print">
            <a:extLst>
              <a:ext uri="{28A0092B-C50C-407E-A947-70E740481C1C}">
                <a14:useLocalDpi xmlns:a14="http://schemas.microsoft.com/office/drawing/2010/main" val="0"/>
              </a:ext>
            </a:extLst>
          </a:blip>
          <a:srcRect/>
          <a:stretch>
            <a:fillRect/>
          </a:stretch>
        </p:blipFill>
        <p:spPr>
          <a:xfrm>
            <a:off x="304800" y="1600200"/>
            <a:ext cx="3513138" cy="4211638"/>
          </a:xfrm>
        </p:spPr>
      </p:pic>
      <p:sp>
        <p:nvSpPr>
          <p:cNvPr id="13315" name="Text Box 6"/>
          <p:cNvSpPr txBox="1">
            <a:spLocks noChangeArrowheads="1"/>
          </p:cNvSpPr>
          <p:nvPr/>
        </p:nvSpPr>
        <p:spPr bwMode="auto">
          <a:xfrm>
            <a:off x="1676400" y="381000"/>
            <a:ext cx="5791200" cy="1066800"/>
          </a:xfrm>
          <a:prstGeom prst="rect">
            <a:avLst/>
          </a:prstGeom>
          <a:noFill/>
          <a:ln w="9525">
            <a:noFill/>
            <a:miter lim="800000"/>
            <a:headEnd/>
            <a:tailEnd/>
          </a:ln>
        </p:spPr>
        <p:txBody>
          <a:bodyPr>
            <a:spAutoFit/>
          </a:bodyPr>
          <a:lstStyle/>
          <a:p>
            <a:pPr algn="ctr">
              <a:spcBef>
                <a:spcPct val="50000"/>
              </a:spcBef>
              <a:defRPr/>
            </a:pPr>
            <a:r>
              <a:rPr lang="en-US" sz="3200" b="1" dirty="0">
                <a:latin typeface="+mj-lt"/>
              </a:rPr>
              <a:t>Peekskill Meteorite (12.4 kg) and 1980 Chevrolet Malibu</a:t>
            </a:r>
            <a:r>
              <a:rPr lang="en-US" sz="3200" dirty="0">
                <a:latin typeface="+mj-lt"/>
              </a:rPr>
              <a:t> </a:t>
            </a:r>
          </a:p>
        </p:txBody>
      </p:sp>
      <p:sp>
        <p:nvSpPr>
          <p:cNvPr id="13316" name="Text Box 7"/>
          <p:cNvSpPr txBox="1">
            <a:spLocks noChangeArrowheads="1"/>
          </p:cNvSpPr>
          <p:nvPr/>
        </p:nvSpPr>
        <p:spPr bwMode="auto">
          <a:xfrm>
            <a:off x="3989388" y="1600200"/>
            <a:ext cx="4849812" cy="3970318"/>
          </a:xfrm>
          <a:prstGeom prst="rect">
            <a:avLst/>
          </a:prstGeom>
          <a:noFill/>
          <a:ln w="9525">
            <a:noFill/>
            <a:miter lim="800000"/>
            <a:headEnd/>
            <a:tailEnd/>
          </a:ln>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spcBef>
                <a:spcPct val="50000"/>
              </a:spcBef>
            </a:pPr>
            <a:r>
              <a:rPr lang="en-US" altLang="en-US" dirty="0">
                <a:latin typeface="Calibri" pitchFamily="34" charset="0"/>
              </a:rPr>
              <a:t>October 9, 1992 – Peekskill, NY</a:t>
            </a:r>
          </a:p>
          <a:p>
            <a:pPr>
              <a:spcBef>
                <a:spcPct val="50000"/>
              </a:spcBef>
            </a:pPr>
            <a:r>
              <a:rPr lang="en-US" altLang="en-US" dirty="0" smtClean="0">
                <a:latin typeface="Calibri" pitchFamily="34" charset="0"/>
              </a:rPr>
              <a:t>Michelle </a:t>
            </a:r>
            <a:r>
              <a:rPr lang="en-US" altLang="en-US" dirty="0">
                <a:latin typeface="Calibri" pitchFamily="34" charset="0"/>
              </a:rPr>
              <a:t>Knapp - 18 </a:t>
            </a:r>
            <a:r>
              <a:rPr lang="en-US" altLang="en-US" dirty="0" err="1">
                <a:latin typeface="Calibri" pitchFamily="34" charset="0"/>
              </a:rPr>
              <a:t>yr</a:t>
            </a:r>
            <a:r>
              <a:rPr lang="en-US" altLang="en-US" dirty="0">
                <a:latin typeface="Calibri" pitchFamily="34" charset="0"/>
              </a:rPr>
              <a:t> old, HS senior</a:t>
            </a:r>
          </a:p>
          <a:p>
            <a:pPr>
              <a:spcBef>
                <a:spcPct val="50000"/>
              </a:spcBef>
            </a:pPr>
            <a:r>
              <a:rPr lang="en-US" altLang="en-US" dirty="0">
                <a:latin typeface="Calibri" pitchFamily="34" charset="0"/>
              </a:rPr>
              <a:t> When police arrived on the scene, they filed a report for criminal mischief by a very strong male. </a:t>
            </a:r>
          </a:p>
          <a:p>
            <a:pPr>
              <a:spcBef>
                <a:spcPct val="50000"/>
              </a:spcBef>
            </a:pPr>
            <a:r>
              <a:rPr lang="en-US" altLang="en-US" dirty="0">
                <a:latin typeface="Calibri" pitchFamily="34" charset="0"/>
              </a:rPr>
              <a:t>The smell of gas from the punctured gas tank prompted the fire department to investigate, at which time they found the meteorite. </a:t>
            </a:r>
          </a:p>
        </p:txBody>
      </p:sp>
    </p:spTree>
    <p:extLst>
      <p:ext uri="{BB962C8B-B14F-4D97-AF65-F5344CB8AC3E}">
        <p14:creationId xmlns:p14="http://schemas.microsoft.com/office/powerpoint/2010/main" val="2775346823"/>
      </p:ext>
    </p:extLst>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11627">
            <a:off x="6620473" y="609600"/>
            <a:ext cx="2057400" cy="3657600"/>
          </a:xfrm>
          <a:prstGeom prst="roundRect">
            <a:avLst>
              <a:gd name="adj" fmla="val 11111"/>
            </a:avLst>
          </a:prstGeom>
          <a:ln w="190500" cap="rnd">
            <a:solidFill>
              <a:srgbClr val="E829F7"/>
            </a:solidFill>
            <a:prstDash val="solid"/>
          </a:ln>
          <a:effectLst>
            <a:outerShdw blurRad="101600" dist="50800" dir="7200000" algn="tl" rotWithShape="0">
              <a:srgbClr val="000000">
                <a:alpha val="45000"/>
              </a:srgbClr>
            </a:outerShdw>
          </a:effectLst>
          <a:scene3d>
            <a:camera prst="perspectiveLeft"/>
            <a:lightRig rig="threePt" dir="t">
              <a:rot lat="0" lon="0" rev="19200000"/>
            </a:lightRig>
          </a:scene3d>
          <a:sp3d extrusionH="25400">
            <a:bevelT w="304800" h="152400" prst="hardEdge"/>
            <a:extrusionClr>
              <a:srgbClr val="FFFFFF"/>
            </a:extrusionClr>
          </a:sp3d>
        </p:spPr>
      </p:pic>
      <p:sp>
        <p:nvSpPr>
          <p:cNvPr id="2" name="Title 1"/>
          <p:cNvSpPr>
            <a:spLocks noGrp="1"/>
          </p:cNvSpPr>
          <p:nvPr>
            <p:ph type="title"/>
          </p:nvPr>
        </p:nvSpPr>
        <p:spPr>
          <a:xfrm>
            <a:off x="457200" y="457200"/>
            <a:ext cx="8229600" cy="762000"/>
          </a:xfrm>
        </p:spPr>
        <p:txBody>
          <a:bodyPr/>
          <a:lstStyle/>
          <a:p>
            <a:r>
              <a:rPr lang="en-US" i="1" dirty="0" smtClean="0"/>
              <a:t>Space Rocks! </a:t>
            </a:r>
            <a:r>
              <a:rPr lang="en-US" dirty="0" smtClean="0"/>
              <a:t>Board Game</a:t>
            </a:r>
            <a:endParaRPr lang="en-US" dirty="0"/>
          </a:p>
        </p:txBody>
      </p:sp>
      <p:sp>
        <p:nvSpPr>
          <p:cNvPr id="3" name="Rectangle 3"/>
          <p:cNvSpPr txBox="1">
            <a:spLocks noChangeArrowheads="1"/>
          </p:cNvSpPr>
          <p:nvPr/>
        </p:nvSpPr>
        <p:spPr>
          <a:xfrm>
            <a:off x="304799" y="1219199"/>
            <a:ext cx="5943601" cy="5225143"/>
          </a:xfrm>
          <a:prstGeom prst="rect">
            <a:avLst/>
          </a:prstGeom>
        </p:spPr>
        <p:txBody>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S PGothic" pitchFamily="34" charset="-128"/>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Arial" charset="0"/>
                <a:ea typeface="MS PGothic" pitchFamily="34" charset="-128"/>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Arial" charset="0"/>
                <a:ea typeface="MS PGothic" pitchFamily="34" charset="-128"/>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Arial" charset="0"/>
                <a:ea typeface="MS PGothic" pitchFamily="34" charset="-128"/>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ea typeface="MS PGothic" pitchFamily="34" charset="-128"/>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9pPr>
          </a:lstStyle>
          <a:p>
            <a:r>
              <a:rPr lang="en-US" kern="0" dirty="0" smtClean="0">
                <a:latin typeface="+mj-lt"/>
              </a:rPr>
              <a:t>Dice App: “Prime Dice”</a:t>
            </a:r>
          </a:p>
          <a:p>
            <a:r>
              <a:rPr lang="en-US" kern="0" dirty="0" smtClean="0">
                <a:latin typeface="+mj-lt"/>
              </a:rPr>
              <a:t>Game Rules</a:t>
            </a:r>
          </a:p>
          <a:p>
            <a:r>
              <a:rPr lang="en-US" kern="0" dirty="0" smtClean="0">
                <a:latin typeface="+mj-lt"/>
              </a:rPr>
              <a:t>Make each board game space into an 8.5x11, and tape up around the classroom for a “life size” version of the game</a:t>
            </a:r>
          </a:p>
          <a:p>
            <a:r>
              <a:rPr lang="en-US" i="1" kern="0" dirty="0" smtClean="0">
                <a:latin typeface="+mj-lt"/>
              </a:rPr>
              <a:t>Meteor</a:t>
            </a:r>
            <a:r>
              <a:rPr lang="en-US" kern="0" dirty="0" smtClean="0">
                <a:latin typeface="+mj-lt"/>
              </a:rPr>
              <a:t> </a:t>
            </a:r>
            <a:r>
              <a:rPr lang="en-US" i="1" kern="0" dirty="0" smtClean="0">
                <a:latin typeface="+mj-lt"/>
              </a:rPr>
              <a:t>Zone </a:t>
            </a:r>
            <a:r>
              <a:rPr lang="en-US" kern="0" dirty="0" smtClean="0">
                <a:latin typeface="+mj-lt"/>
              </a:rPr>
              <a:t>and </a:t>
            </a:r>
            <a:r>
              <a:rPr lang="en-US" i="1" kern="0" dirty="0" smtClean="0">
                <a:latin typeface="+mj-lt"/>
              </a:rPr>
              <a:t>Meteorite</a:t>
            </a:r>
            <a:r>
              <a:rPr lang="en-US" kern="0" dirty="0" smtClean="0">
                <a:latin typeface="+mj-lt"/>
              </a:rPr>
              <a:t> </a:t>
            </a:r>
            <a:r>
              <a:rPr lang="en-US" i="1" kern="0" dirty="0" smtClean="0">
                <a:latin typeface="+mj-lt"/>
              </a:rPr>
              <a:t>Zone</a:t>
            </a:r>
          </a:p>
        </p:txBody>
      </p:sp>
      <p:sp>
        <p:nvSpPr>
          <p:cNvPr id="6" name="Rectangle 5"/>
          <p:cNvSpPr/>
          <p:nvPr/>
        </p:nvSpPr>
        <p:spPr>
          <a:xfrm>
            <a:off x="152400" y="6324600"/>
            <a:ext cx="753348" cy="369332"/>
          </a:xfrm>
          <a:prstGeom prst="rect">
            <a:avLst/>
          </a:prstGeom>
        </p:spPr>
        <p:txBody>
          <a:bodyPr wrap="none">
            <a:spAutoFit/>
          </a:bodyPr>
          <a:lstStyle/>
          <a:p>
            <a:r>
              <a:rPr lang="en-US" dirty="0" smtClean="0"/>
              <a:t>Task 2</a:t>
            </a:r>
            <a:endParaRPr lang="en-US" dirty="0"/>
          </a:p>
        </p:txBody>
      </p:sp>
      <p:grpSp>
        <p:nvGrpSpPr>
          <p:cNvPr id="10" name="Group 9"/>
          <p:cNvGrpSpPr/>
          <p:nvPr/>
        </p:nvGrpSpPr>
        <p:grpSpPr>
          <a:xfrm>
            <a:off x="905748" y="3822251"/>
            <a:ext cx="3712464" cy="2622091"/>
            <a:chOff x="905748" y="3822251"/>
            <a:chExt cx="3712464" cy="2622091"/>
          </a:xfrm>
        </p:grpSpPr>
        <p:pic>
          <p:nvPicPr>
            <p:cNvPr id="1035" name="Picture 11" descr="http://dontweightaround.files.wordpress.com/2011/12/children-playing-board-ga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748" y="3822251"/>
              <a:ext cx="3712464" cy="26220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084" t="11575" b="9943"/>
            <a:stretch/>
          </p:blipFill>
          <p:spPr bwMode="auto">
            <a:xfrm rot="21384027">
              <a:off x="1605748" y="4773458"/>
              <a:ext cx="2212159" cy="1460609"/>
            </a:xfrm>
            <a:prstGeom prst="rect">
              <a:avLst/>
            </a:prstGeom>
            <a:noFill/>
            <a:ln>
              <a:noFill/>
            </a:ln>
            <a:effectLst>
              <a:outerShdw blurRad="44450" dist="27940" dir="5400000" algn="ctr">
                <a:srgbClr val="000000">
                  <a:alpha val="32000"/>
                </a:srgbClr>
              </a:outerShdw>
            </a:effectLst>
            <a:scene3d>
              <a:camera prst="isometricOffAxis1Top"/>
              <a:lightRig rig="balanced" dir="t">
                <a:rot lat="0" lon="0" rev="8700000"/>
              </a:lightRig>
            </a:scene3d>
            <a:sp3d extrusionH="69850">
              <a:bevelT w="190500" h="38100" prst="hardEdge"/>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0967516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5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5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ext Box 4"/>
          <p:cNvSpPr txBox="1">
            <a:spLocks noChangeArrowheads="1"/>
          </p:cNvSpPr>
          <p:nvPr/>
        </p:nvSpPr>
        <p:spPr bwMode="auto">
          <a:xfrm>
            <a:off x="0" y="762000"/>
            <a:ext cx="9144000" cy="707886"/>
          </a:xfrm>
          <a:prstGeom prst="rect">
            <a:avLst/>
          </a:prstGeom>
          <a:noFill/>
          <a:ln w="12700" cap="sq">
            <a:noFill/>
            <a:miter lim="800000"/>
            <a:headEnd type="none" w="sm" len="sm"/>
            <a:tailEnd type="none" w="sm" len="sm"/>
          </a:ln>
        </p:spPr>
        <p:txBody>
          <a:bodyPr wrap="square">
            <a:spAutoFit/>
          </a:bodyPr>
          <a:lstStyle/>
          <a:p>
            <a:pPr algn="ctr" rtl="1" eaLnBrk="0" hangingPunct="0">
              <a:spcBef>
                <a:spcPts val="500"/>
              </a:spcBef>
            </a:pPr>
            <a:r>
              <a:rPr lang="en-US" sz="4000" dirty="0" smtClean="0">
                <a:latin typeface="+mn-lt"/>
                <a:cs typeface="Calibri"/>
              </a:rPr>
              <a:t>Sorting the Solar System</a:t>
            </a:r>
          </a:p>
        </p:txBody>
      </p:sp>
      <p:sp>
        <p:nvSpPr>
          <p:cNvPr id="4" name="Slide Number Placeholder 4"/>
          <p:cNvSpPr txBox="1">
            <a:spLocks noGrp="1"/>
          </p:cNvSpPr>
          <p:nvPr/>
        </p:nvSpPr>
        <p:spPr bwMode="auto">
          <a:xfrm>
            <a:off x="6781800" y="6248400"/>
            <a:ext cx="1905000" cy="457200"/>
          </a:xfrm>
          <a:prstGeom prst="rect">
            <a:avLst/>
          </a:prstGeom>
          <a:noFill/>
          <a:ln w="9525">
            <a:noFill/>
            <a:miter lim="800000"/>
            <a:headEnd/>
            <a:tailEnd/>
          </a:ln>
        </p:spPr>
        <p:txBody>
          <a:bodyPr/>
          <a:lstStyle/>
          <a:p>
            <a:pPr algn="r"/>
            <a:fld id="{42C62F71-3FDE-4482-9845-A97E72E903CA}" type="slidenum">
              <a:rPr lang="en-US" sz="1000" b="0"/>
              <a:pPr algn="r"/>
              <a:t>77</a:t>
            </a:fld>
            <a:endParaRPr lang="en-US" sz="1000" b="0" dirty="0"/>
          </a:p>
        </p:txBody>
      </p:sp>
      <p:pic>
        <p:nvPicPr>
          <p:cNvPr id="6146" name="Picture 2" descr="http://4.bp.blogspot.com/_tMyvvr9ybJc/TOAV_erEo9I/AAAAAAAAAAQ/Gxgm8BIl0yU/s1600/time-travel-opening-time-tunn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743200"/>
            <a:ext cx="5486400" cy="41148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990600" y="1676400"/>
            <a:ext cx="74676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S PGothic" pitchFamily="34" charset="-128"/>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Arial" charset="0"/>
                <a:ea typeface="MS PGothic" pitchFamily="34" charset="-128"/>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Arial" charset="0"/>
                <a:ea typeface="MS PGothic" pitchFamily="34" charset="-128"/>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Arial" charset="0"/>
                <a:ea typeface="MS PGothic" pitchFamily="34" charset="-128"/>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ea typeface="MS PGothic" pitchFamily="34" charset="-128"/>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9pPr>
          </a:lstStyle>
          <a:p>
            <a:pPr>
              <a:spcBef>
                <a:spcPts val="600"/>
              </a:spcBef>
              <a:spcAft>
                <a:spcPts val="600"/>
              </a:spcAft>
              <a:buClr>
                <a:schemeClr val="tx1"/>
              </a:buClr>
              <a:buSzTx/>
              <a:buFont typeface="Wingdings" panose="05000000000000000000" pitchFamily="2" charset="2"/>
              <a:buChar char="§"/>
            </a:pPr>
            <a:r>
              <a:rPr lang="en-US" sz="2800" kern="0" dirty="0" smtClean="0">
                <a:latin typeface="Arial" charset="0"/>
                <a:cs typeface="Arial" charset="0"/>
              </a:rPr>
              <a:t>You are the astronomers!</a:t>
            </a:r>
          </a:p>
          <a:p>
            <a:pPr>
              <a:spcBef>
                <a:spcPts val="600"/>
              </a:spcBef>
              <a:spcAft>
                <a:spcPts val="600"/>
              </a:spcAft>
              <a:buClr>
                <a:schemeClr val="tx1"/>
              </a:buClr>
              <a:buSzTx/>
              <a:buFont typeface="Wingdings" panose="05000000000000000000" pitchFamily="2" charset="2"/>
              <a:buChar char="§"/>
            </a:pPr>
            <a:r>
              <a:rPr lang="en-US" sz="2800" kern="0" dirty="0" smtClean="0">
                <a:latin typeface="Arial" charset="0"/>
                <a:cs typeface="Arial" charset="0"/>
              </a:rPr>
              <a:t>And you get to travel back in time…</a:t>
            </a:r>
          </a:p>
          <a:p>
            <a:pPr>
              <a:spcBef>
                <a:spcPts val="600"/>
              </a:spcBef>
              <a:spcAft>
                <a:spcPts val="600"/>
              </a:spcAft>
              <a:buClr>
                <a:schemeClr val="tx1"/>
              </a:buClr>
              <a:buSzTx/>
              <a:buFont typeface="Wingdings" panose="05000000000000000000" pitchFamily="2" charset="2"/>
              <a:buChar char="§"/>
            </a:pPr>
            <a:r>
              <a:rPr lang="en-US" sz="2800" kern="0" dirty="0" smtClean="0">
                <a:latin typeface="Arial" charset="0"/>
                <a:cs typeface="Arial" charset="0"/>
              </a:rPr>
              <a:t>3 Envelopes of different time periods</a:t>
            </a:r>
          </a:p>
          <a:p>
            <a:pPr>
              <a:spcBef>
                <a:spcPts val="600"/>
              </a:spcBef>
              <a:spcAft>
                <a:spcPts val="600"/>
              </a:spcAft>
              <a:buClr>
                <a:schemeClr val="tx1"/>
              </a:buClr>
              <a:buSzTx/>
              <a:buFont typeface="Wingdings" panose="05000000000000000000" pitchFamily="2" charset="2"/>
              <a:buChar char="§"/>
            </a:pPr>
            <a:r>
              <a:rPr lang="en-US" sz="2800" kern="0" dirty="0" smtClean="0">
                <a:latin typeface="Arial" charset="0"/>
                <a:cs typeface="Arial" charset="0"/>
              </a:rPr>
              <a:t>Categorize solely based on information provided</a:t>
            </a:r>
          </a:p>
        </p:txBody>
      </p:sp>
    </p:spTree>
    <p:extLst>
      <p:ext uri="{BB962C8B-B14F-4D97-AF65-F5344CB8AC3E}">
        <p14:creationId xmlns:p14="http://schemas.microsoft.com/office/powerpoint/2010/main" val="32102911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wipe(down)">
                                      <p:cBhvr>
                                        <p:cTn id="17" dur="500"/>
                                        <p:tgtEl>
                                          <p:spTgt spid="61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6146"/>
                                        </p:tgtEl>
                                      </p:cBhvr>
                                    </p:animEffect>
                                    <p:set>
                                      <p:cBhvr>
                                        <p:cTn id="22" dur="1" fill="hold">
                                          <p:stCondLst>
                                            <p:cond delay="499"/>
                                          </p:stCondLst>
                                        </p:cTn>
                                        <p:tgtEl>
                                          <p:spTgt spid="614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down)">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wipe(down)">
                                      <p:cBhvr>
                                        <p:cTn id="3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ext Box 4"/>
          <p:cNvSpPr txBox="1">
            <a:spLocks noChangeArrowheads="1"/>
          </p:cNvSpPr>
          <p:nvPr/>
        </p:nvSpPr>
        <p:spPr bwMode="auto">
          <a:xfrm>
            <a:off x="0" y="762000"/>
            <a:ext cx="9144000" cy="707886"/>
          </a:xfrm>
          <a:prstGeom prst="rect">
            <a:avLst/>
          </a:prstGeom>
          <a:noFill/>
          <a:ln w="12700" cap="sq">
            <a:noFill/>
            <a:miter lim="800000"/>
            <a:headEnd type="none" w="sm" len="sm"/>
            <a:tailEnd type="none" w="sm" len="sm"/>
          </a:ln>
        </p:spPr>
        <p:txBody>
          <a:bodyPr wrap="square">
            <a:spAutoFit/>
          </a:bodyPr>
          <a:lstStyle/>
          <a:p>
            <a:pPr algn="ctr" rtl="1" eaLnBrk="0" hangingPunct="0">
              <a:spcBef>
                <a:spcPts val="500"/>
              </a:spcBef>
            </a:pPr>
            <a:r>
              <a:rPr lang="en-US" sz="4000" dirty="0" smtClean="0">
                <a:latin typeface="+mn-lt"/>
                <a:cs typeface="Calibri"/>
              </a:rPr>
              <a:t>Sorting the Solar System</a:t>
            </a:r>
          </a:p>
        </p:txBody>
      </p:sp>
      <p:sp>
        <p:nvSpPr>
          <p:cNvPr id="665605" name="Rectangle 4"/>
          <p:cNvSpPr>
            <a:spLocks noChangeArrowheads="1"/>
          </p:cNvSpPr>
          <p:nvPr/>
        </p:nvSpPr>
        <p:spPr bwMode="auto">
          <a:xfrm>
            <a:off x="609600" y="1600200"/>
            <a:ext cx="8216900" cy="4495800"/>
          </a:xfrm>
          <a:prstGeom prst="rect">
            <a:avLst/>
          </a:prstGeom>
          <a:noFill/>
          <a:ln w="9525">
            <a:noFill/>
            <a:miter lim="800000"/>
            <a:headEnd/>
            <a:tailEnd/>
          </a:ln>
        </p:spPr>
        <p:txBody>
          <a:bodyPr/>
          <a:lstStyle/>
          <a:p>
            <a:pPr marL="0" lvl="4">
              <a:spcBef>
                <a:spcPct val="20000"/>
              </a:spcBef>
              <a:buClr>
                <a:schemeClr val="accent1"/>
              </a:buClr>
            </a:pPr>
            <a:r>
              <a:rPr lang="en-US" sz="2800" b="0" dirty="0" smtClean="0">
                <a:latin typeface="+mn-lt"/>
                <a:cs typeface="Cambria"/>
              </a:rPr>
              <a:t>Use index cards to label/name each grouping and include the following information on the card:</a:t>
            </a:r>
          </a:p>
          <a:p>
            <a:pPr marL="522288" lvl="1" indent="-298450" eaLnBrk="0" hangingPunct="0">
              <a:spcBef>
                <a:spcPts val="1200"/>
              </a:spcBef>
              <a:buClr>
                <a:schemeClr val="accent1"/>
              </a:buClr>
              <a:buSzPct val="75000"/>
              <a:buFont typeface="Wingdings" pitchFamily="2" charset="2"/>
              <a:buChar char="l"/>
              <a:defRPr/>
            </a:pPr>
            <a:r>
              <a:rPr lang="en-US" sz="2800" b="0" dirty="0" smtClean="0">
                <a:latin typeface="+mn-lt"/>
                <a:ea typeface="+mn-ea"/>
                <a:cs typeface="Cambria"/>
              </a:rPr>
              <a:t>Name for your grouping</a:t>
            </a:r>
          </a:p>
          <a:p>
            <a:pPr marL="522288" lvl="1" indent="-298450" eaLnBrk="0" hangingPunct="0">
              <a:spcBef>
                <a:spcPts val="1200"/>
              </a:spcBef>
              <a:buClr>
                <a:schemeClr val="accent1"/>
              </a:buClr>
              <a:buSzPct val="75000"/>
              <a:buFont typeface="Wingdings" pitchFamily="2" charset="2"/>
              <a:buChar char="l"/>
              <a:defRPr/>
            </a:pPr>
            <a:r>
              <a:rPr lang="en-US" sz="2800" b="0" dirty="0" smtClean="0">
                <a:latin typeface="+mn-lt"/>
                <a:ea typeface="+mn-ea"/>
                <a:cs typeface="Cambria"/>
              </a:rPr>
              <a:t>Description of your grouping</a:t>
            </a:r>
          </a:p>
          <a:p>
            <a:pPr marL="522288" lvl="1" indent="-298450" eaLnBrk="0" hangingPunct="0">
              <a:spcBef>
                <a:spcPts val="1200"/>
              </a:spcBef>
              <a:buClr>
                <a:schemeClr val="accent1"/>
              </a:buClr>
              <a:buSzPct val="75000"/>
              <a:buFont typeface="Wingdings" pitchFamily="2" charset="2"/>
              <a:buChar char="l"/>
              <a:defRPr/>
            </a:pPr>
            <a:r>
              <a:rPr lang="en-US" sz="2800" b="0" dirty="0" smtClean="0">
                <a:latin typeface="+mn-lt"/>
                <a:ea typeface="+mn-ea"/>
                <a:cs typeface="Cambria"/>
              </a:rPr>
              <a:t>Criteria you used to create the categories.</a:t>
            </a:r>
          </a:p>
          <a:p>
            <a:pPr marL="522288" lvl="1" indent="-298450" eaLnBrk="0" hangingPunct="0">
              <a:spcBef>
                <a:spcPts val="1200"/>
              </a:spcBef>
              <a:buClr>
                <a:schemeClr val="accent1"/>
              </a:buClr>
              <a:buSzPct val="75000"/>
              <a:buFont typeface="Wingdings" pitchFamily="2" charset="2"/>
              <a:buChar char="l"/>
              <a:defRPr/>
            </a:pPr>
            <a:r>
              <a:rPr lang="en-US" sz="2800" b="0" dirty="0" smtClean="0">
                <a:latin typeface="+mn-lt"/>
                <a:ea typeface="+mn-ea"/>
                <a:cs typeface="Cambria"/>
              </a:rPr>
              <a:t>The Card numbers of the objects in your group</a:t>
            </a:r>
            <a:endParaRPr lang="en-US" sz="2800" b="0" dirty="0">
              <a:latin typeface="+mn-lt"/>
              <a:ea typeface="+mn-ea"/>
              <a:cs typeface="Cambria"/>
            </a:endParaRPr>
          </a:p>
        </p:txBody>
      </p:sp>
      <p:sp>
        <p:nvSpPr>
          <p:cNvPr id="4" name="Slide Number Placeholder 4"/>
          <p:cNvSpPr txBox="1">
            <a:spLocks noGrp="1"/>
          </p:cNvSpPr>
          <p:nvPr/>
        </p:nvSpPr>
        <p:spPr bwMode="auto">
          <a:xfrm>
            <a:off x="6781800" y="6248400"/>
            <a:ext cx="1905000" cy="457200"/>
          </a:xfrm>
          <a:prstGeom prst="rect">
            <a:avLst/>
          </a:prstGeom>
          <a:noFill/>
          <a:ln w="9525">
            <a:noFill/>
            <a:miter lim="800000"/>
            <a:headEnd/>
            <a:tailEnd/>
          </a:ln>
        </p:spPr>
        <p:txBody>
          <a:bodyPr/>
          <a:lstStyle/>
          <a:p>
            <a:pPr algn="r"/>
            <a:fld id="{42C62F71-3FDE-4482-9845-A97E72E903CA}" type="slidenum">
              <a:rPr lang="en-US" sz="1000" b="0"/>
              <a:pPr algn="r"/>
              <a:t>78</a:t>
            </a:fld>
            <a:endParaRPr lang="en-US" sz="1000" b="0" dirty="0"/>
          </a:p>
        </p:txBody>
      </p:sp>
    </p:spTree>
    <p:extLst>
      <p:ext uri="{BB962C8B-B14F-4D97-AF65-F5344CB8AC3E}">
        <p14:creationId xmlns:p14="http://schemas.microsoft.com/office/powerpoint/2010/main" val="2738760734"/>
      </p:ext>
    </p:extLst>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idx="4294967295"/>
          </p:nvPr>
        </p:nvSpPr>
        <p:spPr>
          <a:xfrm>
            <a:off x="0" y="533400"/>
            <a:ext cx="9143999" cy="762000"/>
          </a:xfrm>
        </p:spPr>
        <p:txBody>
          <a:bodyPr>
            <a:noAutofit/>
          </a:bodyPr>
          <a:lstStyle/>
          <a:p>
            <a:pPr algn="ctr"/>
            <a:r>
              <a:rPr lang="en-US" sz="4000" dirty="0" smtClean="0">
                <a:latin typeface="+mn-lt"/>
                <a:cs typeface="Calibri"/>
              </a:rPr>
              <a:t>Let’s categorize!</a:t>
            </a:r>
          </a:p>
        </p:txBody>
      </p:sp>
      <p:sp>
        <p:nvSpPr>
          <p:cNvPr id="4" name="Slide Number Placeholder 4"/>
          <p:cNvSpPr txBox="1">
            <a:spLocks noGrp="1"/>
          </p:cNvSpPr>
          <p:nvPr/>
        </p:nvSpPr>
        <p:spPr bwMode="auto">
          <a:xfrm>
            <a:off x="7047614" y="6248400"/>
            <a:ext cx="1639186" cy="457200"/>
          </a:xfrm>
          <a:prstGeom prst="rect">
            <a:avLst/>
          </a:prstGeom>
          <a:noFill/>
          <a:ln w="9525">
            <a:noFill/>
            <a:miter lim="800000"/>
            <a:headEnd/>
            <a:tailEnd/>
          </a:ln>
        </p:spPr>
        <p:txBody>
          <a:bodyPr/>
          <a:lstStyle/>
          <a:p>
            <a:pPr algn="r"/>
            <a:fld id="{42C62F71-3FDE-4482-9845-A97E72E903CA}" type="slidenum">
              <a:rPr lang="en-US" sz="1000" b="0"/>
              <a:pPr algn="r"/>
              <a:t>79</a:t>
            </a:fld>
            <a:endParaRPr lang="en-US" sz="1000" b="0" dirty="0"/>
          </a:p>
        </p:txBody>
      </p:sp>
      <p:sp>
        <p:nvSpPr>
          <p:cNvPr id="5" name="Rectangle 3"/>
          <p:cNvSpPr txBox="1">
            <a:spLocks noChangeArrowheads="1"/>
          </p:cNvSpPr>
          <p:nvPr/>
        </p:nvSpPr>
        <p:spPr bwMode="auto">
          <a:xfrm>
            <a:off x="990600" y="1371600"/>
            <a:ext cx="7467600" cy="205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S PGothic" pitchFamily="34" charset="-128"/>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Arial" charset="0"/>
                <a:ea typeface="MS PGothic" pitchFamily="34" charset="-128"/>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Arial" charset="0"/>
                <a:ea typeface="MS PGothic" pitchFamily="34" charset="-128"/>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Arial" charset="0"/>
                <a:ea typeface="MS PGothic" pitchFamily="34" charset="-128"/>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ea typeface="MS PGothic" pitchFamily="34" charset="-128"/>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9pPr>
          </a:lstStyle>
          <a:p>
            <a:pPr>
              <a:spcBef>
                <a:spcPts val="600"/>
              </a:spcBef>
              <a:spcAft>
                <a:spcPts val="600"/>
              </a:spcAft>
              <a:buClr>
                <a:schemeClr val="tx1"/>
              </a:buClr>
              <a:buSzTx/>
              <a:buFont typeface="Wingdings" panose="05000000000000000000" pitchFamily="2" charset="2"/>
              <a:buChar char="§"/>
            </a:pPr>
            <a:r>
              <a:rPr lang="en-US" sz="2800" kern="0" dirty="0" smtClean="0">
                <a:latin typeface="Arial" charset="0"/>
                <a:cs typeface="Arial" charset="0"/>
              </a:rPr>
              <a:t>Antiquity – 1799… Go!</a:t>
            </a:r>
          </a:p>
          <a:p>
            <a:pPr>
              <a:spcBef>
                <a:spcPts val="600"/>
              </a:spcBef>
              <a:spcAft>
                <a:spcPts val="600"/>
              </a:spcAft>
              <a:buClr>
                <a:schemeClr val="tx1"/>
              </a:buClr>
              <a:buSzTx/>
              <a:buFont typeface="Wingdings" panose="05000000000000000000" pitchFamily="2" charset="2"/>
              <a:buChar char="§"/>
            </a:pPr>
            <a:r>
              <a:rPr lang="en-US" sz="2800" kern="0" dirty="0" smtClean="0">
                <a:latin typeface="Arial" charset="0"/>
                <a:cs typeface="Arial" charset="0"/>
              </a:rPr>
              <a:t>1800 – 1950… Go!</a:t>
            </a:r>
          </a:p>
          <a:p>
            <a:pPr>
              <a:spcBef>
                <a:spcPts val="600"/>
              </a:spcBef>
              <a:spcAft>
                <a:spcPts val="600"/>
              </a:spcAft>
              <a:buClr>
                <a:schemeClr val="tx1"/>
              </a:buClr>
              <a:buSzTx/>
              <a:buFont typeface="Wingdings" panose="05000000000000000000" pitchFamily="2" charset="2"/>
              <a:buChar char="§"/>
            </a:pPr>
            <a:r>
              <a:rPr lang="en-US" sz="2800" kern="0" dirty="0" smtClean="0">
                <a:latin typeface="Arial" charset="0"/>
                <a:cs typeface="Arial" charset="0"/>
              </a:rPr>
              <a:t>1951 – Today… Go!</a:t>
            </a:r>
          </a:p>
        </p:txBody>
      </p:sp>
      <p:pic>
        <p:nvPicPr>
          <p:cNvPr id="7170" name="Picture 2" descr="http://s3-eu-west-1.amazonaws.com/lookandlearn-preview/XM/XM10/XM10092/XM100928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526321"/>
            <a:ext cx="4876800" cy="315277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7172" name="Picture 4" descr="http://www.1900s.org.uk/life-times-images/swimming-costum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5721" y="2838859"/>
            <a:ext cx="5112279" cy="386674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7174" name="Picture 6" descr="http://rack.1.mshcdn.com/media/ZgkyMDEyLzEyLzA0LzVkL2V2ZW5vbjE1MDAwLmIwTC5qcGcKcAl0aHVtYgk5NTB4NTM0IwplCWpwZw/cb557acd/c8a/even-on-15-000-a-year-most-young-people-buy-smartphones-study--801eacbc2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3999" y="3279006"/>
            <a:ext cx="6096000" cy="342659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4419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wipe(down)">
                                      <p:cBhvr>
                                        <p:cTn id="12" dur="500"/>
                                        <p:tgtEl>
                                          <p:spTgt spid="71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7170"/>
                                        </p:tgtEl>
                                      </p:cBhvr>
                                    </p:animEffect>
                                    <p:set>
                                      <p:cBhvr>
                                        <p:cTn id="17" dur="1" fill="hold">
                                          <p:stCondLst>
                                            <p:cond delay="499"/>
                                          </p:stCondLst>
                                        </p:cTn>
                                        <p:tgtEl>
                                          <p:spTgt spid="717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down)">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172"/>
                                        </p:tgtEl>
                                        <p:attrNameLst>
                                          <p:attrName>style.visibility</p:attrName>
                                        </p:attrNameLst>
                                      </p:cBhvr>
                                      <p:to>
                                        <p:strVal val="visible"/>
                                      </p:to>
                                    </p:set>
                                    <p:animEffect transition="in" filter="wipe(down)">
                                      <p:cBhvr>
                                        <p:cTn id="27" dur="500"/>
                                        <p:tgtEl>
                                          <p:spTgt spid="717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7172"/>
                                        </p:tgtEl>
                                      </p:cBhvr>
                                    </p:animEffect>
                                    <p:set>
                                      <p:cBhvr>
                                        <p:cTn id="32" dur="1" fill="hold">
                                          <p:stCondLst>
                                            <p:cond delay="499"/>
                                          </p:stCondLst>
                                        </p:cTn>
                                        <p:tgtEl>
                                          <p:spTgt spid="717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wipe(down)">
                                      <p:cBhvr>
                                        <p:cTn id="37" dur="500"/>
                                        <p:tgtEl>
                                          <p:spTgt spid="5">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7174"/>
                                        </p:tgtEl>
                                        <p:attrNameLst>
                                          <p:attrName>style.visibility</p:attrName>
                                        </p:attrNameLst>
                                      </p:cBhvr>
                                      <p:to>
                                        <p:strVal val="visible"/>
                                      </p:to>
                                    </p:set>
                                    <p:animEffect transition="in" filter="wipe(down)">
                                      <p:cBhvr>
                                        <p:cTn id="42" dur="500"/>
                                        <p:tgtEl>
                                          <p:spTgt spid="717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7174"/>
                                        </p:tgtEl>
                                      </p:cBhvr>
                                    </p:animEffect>
                                    <p:set>
                                      <p:cBhvr>
                                        <p:cTn id="47" dur="1" fill="hold">
                                          <p:stCondLst>
                                            <p:cond delay="499"/>
                                          </p:stCondLst>
                                        </p:cTn>
                                        <p:tgtEl>
                                          <p:spTgt spid="71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tatic.guim.co.uk/sys-images/Guardian/Pix/audio/video/2013/3/26/1364324825707/SpaceX-Dragon-capsule-ret-016.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69888" y="1090924"/>
            <a:ext cx="8897911" cy="50050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457200"/>
            <a:ext cx="8229600" cy="762000"/>
          </a:xfrm>
        </p:spPr>
        <p:txBody>
          <a:bodyPr/>
          <a:lstStyle/>
          <a:p>
            <a:r>
              <a:rPr lang="en-US" dirty="0" smtClean="0"/>
              <a:t>How Teams Work at NASA</a:t>
            </a:r>
            <a:endParaRPr lang="en-US" dirty="0"/>
          </a:p>
        </p:txBody>
      </p:sp>
      <p:sp>
        <p:nvSpPr>
          <p:cNvPr id="3" name="Rectangle 3"/>
          <p:cNvSpPr txBox="1">
            <a:spLocks noChangeArrowheads="1"/>
          </p:cNvSpPr>
          <p:nvPr/>
        </p:nvSpPr>
        <p:spPr>
          <a:xfrm>
            <a:off x="457200" y="2057400"/>
            <a:ext cx="8153400" cy="3810000"/>
          </a:xfrm>
          <a:prstGeom prst="rect">
            <a:avLst/>
          </a:prstGeom>
        </p:spPr>
        <p:txBody>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S PGothic" pitchFamily="34" charset="-128"/>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Arial" charset="0"/>
                <a:ea typeface="MS PGothic" pitchFamily="34" charset="-128"/>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Arial" charset="0"/>
                <a:ea typeface="MS PGothic" pitchFamily="34" charset="-128"/>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Arial" charset="0"/>
                <a:ea typeface="MS PGothic" pitchFamily="34" charset="-128"/>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ea typeface="MS PGothic" pitchFamily="34" charset="-128"/>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Arial" charset="0"/>
              </a:defRPr>
            </a:lvl9pPr>
          </a:lstStyle>
          <a:p>
            <a:pPr marL="457200" indent="-457200">
              <a:buFont typeface="+mj-lt"/>
              <a:buAutoNum type="arabicPeriod"/>
            </a:pPr>
            <a:r>
              <a:rPr lang="en-US" kern="0" dirty="0" smtClean="0">
                <a:latin typeface="+mj-lt"/>
              </a:rPr>
              <a:t>Ask – What is our problem that needs to be solved?</a:t>
            </a:r>
          </a:p>
          <a:p>
            <a:pPr marL="457200" indent="-457200">
              <a:buFont typeface="+mj-lt"/>
              <a:buAutoNum type="arabicPeriod"/>
            </a:pPr>
            <a:r>
              <a:rPr lang="en-US" kern="0" dirty="0" smtClean="0">
                <a:latin typeface="+mj-lt"/>
              </a:rPr>
              <a:t>Imagine – Brainstorm all possible answers!</a:t>
            </a:r>
          </a:p>
          <a:p>
            <a:pPr marL="457200" indent="-457200">
              <a:buFont typeface="+mj-lt"/>
              <a:buAutoNum type="arabicPeriod"/>
            </a:pPr>
            <a:r>
              <a:rPr lang="en-US" kern="0" dirty="0" smtClean="0">
                <a:latin typeface="+mj-lt"/>
              </a:rPr>
              <a:t>Plan – Decide which ideas to try!</a:t>
            </a:r>
          </a:p>
          <a:p>
            <a:pPr marL="457200" indent="-457200">
              <a:buFont typeface="+mj-lt"/>
              <a:buAutoNum type="arabicPeriod"/>
            </a:pPr>
            <a:r>
              <a:rPr lang="en-US" kern="0" dirty="0" smtClean="0">
                <a:latin typeface="+mj-lt"/>
              </a:rPr>
              <a:t>Create – Build your robot arm, and remember to work as a team!</a:t>
            </a:r>
          </a:p>
          <a:p>
            <a:pPr marL="457200" indent="-457200">
              <a:buFont typeface="+mj-lt"/>
              <a:buAutoNum type="arabicPeriod"/>
            </a:pPr>
            <a:r>
              <a:rPr lang="en-US" kern="0" dirty="0" smtClean="0">
                <a:latin typeface="+mj-lt"/>
              </a:rPr>
              <a:t>Experiment – Try out your design!</a:t>
            </a:r>
          </a:p>
          <a:p>
            <a:pPr marL="457200" indent="-457200">
              <a:buFont typeface="+mj-lt"/>
              <a:buAutoNum type="arabicPeriod"/>
            </a:pPr>
            <a:r>
              <a:rPr lang="en-US" kern="0" dirty="0" smtClean="0">
                <a:latin typeface="+mj-lt"/>
              </a:rPr>
              <a:t>Improve – Change your design to make it better!</a:t>
            </a:r>
          </a:p>
        </p:txBody>
      </p:sp>
    </p:spTree>
    <p:extLst>
      <p:ext uri="{BB962C8B-B14F-4D97-AF65-F5344CB8AC3E}">
        <p14:creationId xmlns:p14="http://schemas.microsoft.com/office/powerpoint/2010/main" val="399365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idx="4294967295"/>
          </p:nvPr>
        </p:nvSpPr>
        <p:spPr>
          <a:xfrm>
            <a:off x="0" y="838200"/>
            <a:ext cx="9143999" cy="636588"/>
          </a:xfrm>
        </p:spPr>
        <p:txBody>
          <a:bodyPr>
            <a:noAutofit/>
          </a:bodyPr>
          <a:lstStyle/>
          <a:p>
            <a:pPr algn="ctr"/>
            <a:r>
              <a:rPr lang="en-US" sz="4000" dirty="0" smtClean="0">
                <a:latin typeface="+mn-lt"/>
                <a:cs typeface="Calibri"/>
              </a:rPr>
              <a:t>Reflection</a:t>
            </a:r>
          </a:p>
        </p:txBody>
      </p:sp>
      <p:sp>
        <p:nvSpPr>
          <p:cNvPr id="774147" name="Rectangle 3"/>
          <p:cNvSpPr>
            <a:spLocks noGrp="1" noChangeArrowheads="1"/>
          </p:cNvSpPr>
          <p:nvPr>
            <p:ph type="body" idx="4294967295"/>
          </p:nvPr>
        </p:nvSpPr>
        <p:spPr>
          <a:xfrm>
            <a:off x="1066800" y="1676401"/>
            <a:ext cx="6578600" cy="2971800"/>
          </a:xfrm>
        </p:spPr>
        <p:txBody>
          <a:bodyPr/>
          <a:lstStyle/>
          <a:p>
            <a:pPr marL="0" indent="0">
              <a:lnSpc>
                <a:spcPct val="90000"/>
              </a:lnSpc>
              <a:buSzPct val="125000"/>
              <a:buFontTx/>
              <a:buNone/>
            </a:pPr>
            <a:r>
              <a:rPr lang="en-US" sz="2800" dirty="0" smtClean="0">
                <a:cs typeface="Cambria"/>
              </a:rPr>
              <a:t>Individually answer the following question:</a:t>
            </a:r>
          </a:p>
          <a:p>
            <a:pPr marL="0" indent="0">
              <a:lnSpc>
                <a:spcPct val="90000"/>
              </a:lnSpc>
              <a:buSzPct val="125000"/>
              <a:buFontTx/>
              <a:buNone/>
            </a:pPr>
            <a:endParaRPr lang="en-US" dirty="0" smtClean="0">
              <a:cs typeface="Cambria"/>
            </a:endParaRPr>
          </a:p>
          <a:p>
            <a:pPr marL="0" lvl="1" indent="0">
              <a:lnSpc>
                <a:spcPct val="90000"/>
              </a:lnSpc>
              <a:spcBef>
                <a:spcPts val="1200"/>
              </a:spcBef>
              <a:buNone/>
              <a:defRPr/>
            </a:pPr>
            <a:r>
              <a:rPr lang="en-US" sz="2800" i="1" kern="1200" dirty="0" smtClean="0">
                <a:ea typeface="+mn-ea"/>
                <a:cs typeface="Cambria"/>
              </a:rPr>
              <a:t>How did your previous knowledge and experiences (related to Solar System objects) interfere or help you as you completed this investigation?</a:t>
            </a:r>
          </a:p>
        </p:txBody>
      </p:sp>
      <p:sp>
        <p:nvSpPr>
          <p:cNvPr id="4" name="Slide Number Placeholder 4"/>
          <p:cNvSpPr txBox="1">
            <a:spLocks noGrp="1"/>
          </p:cNvSpPr>
          <p:nvPr/>
        </p:nvSpPr>
        <p:spPr bwMode="auto">
          <a:xfrm>
            <a:off x="7047614" y="6248400"/>
            <a:ext cx="1639186" cy="457200"/>
          </a:xfrm>
          <a:prstGeom prst="rect">
            <a:avLst/>
          </a:prstGeom>
          <a:noFill/>
          <a:ln w="9525">
            <a:noFill/>
            <a:miter lim="800000"/>
            <a:headEnd/>
            <a:tailEnd/>
          </a:ln>
        </p:spPr>
        <p:txBody>
          <a:bodyPr/>
          <a:lstStyle/>
          <a:p>
            <a:pPr algn="r"/>
            <a:fld id="{42C62F71-3FDE-4482-9845-A97E72E903CA}" type="slidenum">
              <a:rPr lang="en-US" sz="1000" b="0"/>
              <a:pPr algn="r"/>
              <a:t>80</a:t>
            </a:fld>
            <a:endParaRPr lang="en-US" sz="1000" b="0" dirty="0"/>
          </a:p>
        </p:txBody>
      </p:sp>
    </p:spTree>
    <p:extLst>
      <p:ext uri="{BB962C8B-B14F-4D97-AF65-F5344CB8AC3E}">
        <p14:creationId xmlns:p14="http://schemas.microsoft.com/office/powerpoint/2010/main" val="2377112795"/>
      </p:ext>
    </p:extLst>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idx="4294967295"/>
          </p:nvPr>
        </p:nvSpPr>
        <p:spPr>
          <a:xfrm>
            <a:off x="0" y="838200"/>
            <a:ext cx="9144000" cy="636588"/>
          </a:xfrm>
        </p:spPr>
        <p:txBody>
          <a:bodyPr>
            <a:noAutofit/>
          </a:bodyPr>
          <a:lstStyle/>
          <a:p>
            <a:pPr algn="ctr"/>
            <a:r>
              <a:rPr lang="en-US" sz="4000" dirty="0" smtClean="0">
                <a:latin typeface="+mn-lt"/>
                <a:cs typeface="Calibri"/>
              </a:rPr>
              <a:t>Reflection</a:t>
            </a:r>
          </a:p>
        </p:txBody>
      </p:sp>
      <p:sp>
        <p:nvSpPr>
          <p:cNvPr id="774147" name="Rectangle 3"/>
          <p:cNvSpPr>
            <a:spLocks noGrp="1" noChangeArrowheads="1"/>
          </p:cNvSpPr>
          <p:nvPr>
            <p:ph type="body" idx="4294967295"/>
          </p:nvPr>
        </p:nvSpPr>
        <p:spPr>
          <a:xfrm>
            <a:off x="990600" y="1600200"/>
            <a:ext cx="6654800" cy="4800600"/>
          </a:xfrm>
        </p:spPr>
        <p:txBody>
          <a:bodyPr/>
          <a:lstStyle/>
          <a:p>
            <a:pPr marL="0" indent="0">
              <a:lnSpc>
                <a:spcPct val="90000"/>
              </a:lnSpc>
              <a:buSzPct val="125000"/>
              <a:buFontTx/>
              <a:buNone/>
            </a:pPr>
            <a:r>
              <a:rPr lang="en-US" sz="2800" dirty="0" smtClean="0">
                <a:cs typeface="Cambria"/>
              </a:rPr>
              <a:t>Individually answer the following question:</a:t>
            </a:r>
          </a:p>
          <a:p>
            <a:pPr marL="0" indent="0">
              <a:lnSpc>
                <a:spcPct val="90000"/>
              </a:lnSpc>
              <a:buSzPct val="125000"/>
              <a:buFontTx/>
              <a:buNone/>
            </a:pPr>
            <a:endParaRPr lang="en-US" dirty="0" smtClean="0">
              <a:cs typeface="Cambria"/>
            </a:endParaRPr>
          </a:p>
          <a:p>
            <a:pPr marL="0" lvl="1" indent="0">
              <a:buNone/>
            </a:pPr>
            <a:r>
              <a:rPr lang="en-US" sz="2800" i="1" dirty="0" smtClean="0"/>
              <a:t>How would you reply to a student who said “If science constantly changes, how can we trust it?”</a:t>
            </a:r>
            <a:endParaRPr lang="en-US" dirty="0" smtClean="0">
              <a:cs typeface="Cambria"/>
            </a:endParaRPr>
          </a:p>
          <a:p>
            <a:pPr marL="346075" indent="-346075">
              <a:lnSpc>
                <a:spcPct val="90000"/>
              </a:lnSpc>
            </a:pPr>
            <a:endParaRPr lang="en-US" sz="2400" dirty="0" smtClean="0">
              <a:cs typeface="Cambria"/>
            </a:endParaRPr>
          </a:p>
        </p:txBody>
      </p:sp>
      <p:sp>
        <p:nvSpPr>
          <p:cNvPr id="4" name="Slide Number Placeholder 4"/>
          <p:cNvSpPr txBox="1">
            <a:spLocks noGrp="1"/>
          </p:cNvSpPr>
          <p:nvPr/>
        </p:nvSpPr>
        <p:spPr bwMode="auto">
          <a:xfrm>
            <a:off x="7028626" y="6248400"/>
            <a:ext cx="1658173" cy="457200"/>
          </a:xfrm>
          <a:prstGeom prst="rect">
            <a:avLst/>
          </a:prstGeom>
          <a:noFill/>
          <a:ln w="9525">
            <a:noFill/>
            <a:miter lim="800000"/>
            <a:headEnd/>
            <a:tailEnd/>
          </a:ln>
        </p:spPr>
        <p:txBody>
          <a:bodyPr/>
          <a:lstStyle/>
          <a:p>
            <a:pPr algn="r"/>
            <a:fld id="{42C62F71-3FDE-4482-9845-A97E72E903CA}" type="slidenum">
              <a:rPr lang="en-US" sz="1000" b="0"/>
              <a:pPr algn="r"/>
              <a:t>81</a:t>
            </a:fld>
            <a:endParaRPr lang="en-US" sz="1000" b="0" dirty="0"/>
          </a:p>
        </p:txBody>
      </p:sp>
    </p:spTree>
    <p:extLst>
      <p:ext uri="{BB962C8B-B14F-4D97-AF65-F5344CB8AC3E}">
        <p14:creationId xmlns:p14="http://schemas.microsoft.com/office/powerpoint/2010/main" val="1558818171"/>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3760296"/>
      </p:ext>
    </p:extLst>
  </p:cSld>
  <p:clrMapOvr>
    <a:masterClrMapping/>
  </p:clrMapOvr>
  <p:timing>
    <p:tnLst>
      <p:par>
        <p:cTn id="1" dur="indefinite" restart="never" nodeType="tmRoot"/>
      </p:par>
    </p:tnLst>
  </p:timing>
</p:sld>
</file>

<file path=ppt/theme/theme1.xml><?xml version="1.0" encoding="utf-8"?>
<a:theme xmlns:a="http://schemas.openxmlformats.org/drawingml/2006/main" name="Educator_Resources_Pre_service_teachers">
  <a:themeElements>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000000"/>
    </a:lt2>
    <a:accent1>
      <a:srgbClr val="3218F0"/>
    </a:accent1>
    <a:accent2>
      <a:srgbClr val="333399"/>
    </a:accent2>
    <a:accent3>
      <a:srgbClr val="FFFFFF"/>
    </a:accent3>
    <a:accent4>
      <a:srgbClr val="000000"/>
    </a:accent4>
    <a:accent5>
      <a:srgbClr val="ADABF6"/>
    </a:accent5>
    <a:accent6>
      <a:srgbClr val="2D2D8A"/>
    </a:accent6>
    <a:hlink>
      <a:srgbClr val="009999"/>
    </a:hlink>
    <a:folHlink>
      <a:srgbClr val="99CC00"/>
    </a:folHlink>
  </a:clrScheme>
  <a:fontScheme name="Default - Title and Conten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1502</TotalTime>
  <Words>2537</Words>
  <Application>Microsoft Office PowerPoint</Application>
  <PresentationFormat>On-screen Show (4:3)</PresentationFormat>
  <Paragraphs>365</Paragraphs>
  <Slides>81</Slides>
  <Notes>49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81</vt:i4>
      </vt:variant>
    </vt:vector>
  </HeadingPairs>
  <TitlesOfParts>
    <vt:vector size="93" baseType="lpstr">
      <vt:lpstr>MS PGothic</vt:lpstr>
      <vt:lpstr>Arial</vt:lpstr>
      <vt:lpstr>Arial Black</vt:lpstr>
      <vt:lpstr>Calibri</vt:lpstr>
      <vt:lpstr>Cambria</vt:lpstr>
      <vt:lpstr>Gill Sans</vt:lpstr>
      <vt:lpstr>Simplified Arabic Fixed</vt:lpstr>
      <vt:lpstr>Tahoma</vt:lpstr>
      <vt:lpstr>Times</vt:lpstr>
      <vt:lpstr>Times New Roman</vt:lpstr>
      <vt:lpstr>Wingdings</vt:lpstr>
      <vt:lpstr>Educator_Resources_Pre_service_teachers</vt:lpstr>
      <vt:lpstr>Human and Robotic Space Exploration</vt:lpstr>
      <vt:lpstr>Strange New Planet</vt:lpstr>
      <vt:lpstr>What is a Robot?</vt:lpstr>
      <vt:lpstr>PowerPoint Presentation</vt:lpstr>
      <vt:lpstr>NASA Robots</vt:lpstr>
      <vt:lpstr>Robots (versus/and) Humans</vt:lpstr>
      <vt:lpstr>Robot Arm Activity</vt:lpstr>
      <vt:lpstr>How Teams Work at NASA</vt:lpstr>
      <vt:lpstr>PowerPoint Presentation</vt:lpstr>
      <vt:lpstr>NASA and Human Space Flight</vt:lpstr>
      <vt:lpstr>PowerPoint Presentation</vt:lpstr>
      <vt:lpstr>PowerPoint Presentation</vt:lpstr>
      <vt:lpstr>Apollo Landing Sites</vt:lpstr>
      <vt:lpstr>Saturn V Rocket and Apollo Capsule</vt:lpstr>
      <vt:lpstr>Apollo Capsule</vt:lpstr>
      <vt:lpstr>Apollo Capsule</vt:lpstr>
      <vt:lpstr>Field Trip to the Moon Activity</vt:lpstr>
      <vt:lpstr>PowerPoint Presentation</vt:lpstr>
      <vt:lpstr>NASA Today</vt:lpstr>
      <vt:lpstr>PowerPoint Presentation</vt:lpstr>
      <vt:lpstr>Galileo Galilei (1564 – 1642)</vt:lpstr>
      <vt:lpstr>PowerPoint Presentation</vt:lpstr>
      <vt:lpstr>PowerPoint Presentation</vt:lpstr>
      <vt:lpstr>Day Time</vt:lpstr>
      <vt:lpstr>PowerPoint Presentation</vt:lpstr>
      <vt:lpstr>Day Time</vt:lpstr>
      <vt:lpstr>PowerPoint Presentation</vt:lpstr>
      <vt:lpstr>Day Time</vt:lpstr>
      <vt:lpstr>PowerPoint Presentation</vt:lpstr>
      <vt:lpstr>Day Time</vt:lpstr>
      <vt:lpstr>PowerPoint Presentation</vt:lpstr>
      <vt:lpstr>Day Time</vt:lpstr>
      <vt:lpstr>PowerPoint Presentation</vt:lpstr>
      <vt:lpstr>Day Time</vt:lpstr>
      <vt:lpstr>PowerPoint Presentation</vt:lpstr>
      <vt:lpstr>Day Time</vt:lpstr>
      <vt:lpstr>PowerPoint Presentation</vt:lpstr>
      <vt:lpstr>Day Time</vt:lpstr>
      <vt:lpstr>PowerPoint Presentation</vt:lpstr>
      <vt:lpstr>Analyzing Jupiter Data</vt:lpstr>
      <vt:lpstr>Modeling the Jupiter Data</vt:lpstr>
      <vt:lpstr>PowerPoint Presentation</vt:lpstr>
      <vt:lpstr>Reflecting on the Nature of Science</vt:lpstr>
      <vt:lpstr>Understandings about the Nature of Science</vt:lpstr>
      <vt:lpstr>Reflecting on the Nature of Science</vt:lpstr>
      <vt:lpstr>Understandings about the Nature of Science</vt:lpstr>
      <vt:lpstr>Reflecting on the Nature of Science</vt:lpstr>
      <vt:lpstr>Understandings about the Nature of Science</vt:lpstr>
      <vt:lpstr>Reflecting on the Nature of Science</vt:lpstr>
      <vt:lpstr>Understandings about the Nature of Science</vt:lpstr>
      <vt:lpstr>Analyzing Data</vt:lpstr>
      <vt:lpstr>Data Analysis Steps</vt:lpstr>
      <vt:lpstr>Graphing the Data</vt:lpstr>
      <vt:lpstr>PowerPoint Presentation</vt:lpstr>
      <vt:lpstr>PowerPoint Presentation</vt:lpstr>
      <vt:lpstr>NASA Education</vt:lpstr>
      <vt:lpstr>NASA for Students</vt:lpstr>
      <vt:lpstr>NASA – Lunar Reconnaissance Orbiter</vt:lpstr>
      <vt:lpstr>Year of the Solar System</vt:lpstr>
      <vt:lpstr>International Space Station - Live!</vt:lpstr>
      <vt:lpstr>PowerPoint Presentation</vt:lpstr>
      <vt:lpstr>Planetary Science Institute</vt:lpstr>
      <vt:lpstr>Space Foundation</vt:lpstr>
      <vt:lpstr>Lunar and Planetary Institute</vt:lpstr>
      <vt:lpstr>NASA Summer of Innovation</vt:lpstr>
      <vt:lpstr>Free Poster for Educators!</vt:lpstr>
      <vt:lpstr>Mars Curiosity Rover</vt:lpstr>
      <vt:lpstr>North Dakota Space Grant</vt:lpstr>
      <vt:lpstr>NASA Discovery Program</vt:lpstr>
      <vt:lpstr>NDSGC K-12 Educator Email Listserv!</vt:lpstr>
      <vt:lpstr>Space Rocks Defined</vt:lpstr>
      <vt:lpstr>Space Rocks Defined</vt:lpstr>
      <vt:lpstr>Impacts in Our Solar System</vt:lpstr>
      <vt:lpstr>Impacts on Earth</vt:lpstr>
      <vt:lpstr>PowerPoint Presentation</vt:lpstr>
      <vt:lpstr>Space Rocks! Board Game</vt:lpstr>
      <vt:lpstr>PowerPoint Presentation</vt:lpstr>
      <vt:lpstr>PowerPoint Presentation</vt:lpstr>
      <vt:lpstr>Let’s categorize!</vt:lpstr>
      <vt:lpstr>Reflection</vt:lpstr>
      <vt:lpstr>Reflection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Space Exploration: Robots and Humans</dc:title>
  <dc:creator>Caitlin Nolby</dc:creator>
  <cp:lastModifiedBy>Hillestad, Matthew</cp:lastModifiedBy>
  <cp:revision>80</cp:revision>
  <dcterms:created xsi:type="dcterms:W3CDTF">2013-06-12T19:37:48Z</dcterms:created>
  <dcterms:modified xsi:type="dcterms:W3CDTF">2019-04-25T16:57:41Z</dcterms:modified>
</cp:coreProperties>
</file>