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9" r:id="rId1"/>
  </p:sldMasterIdLst>
  <p:notesMasterIdLst>
    <p:notesMasterId r:id="rId36"/>
  </p:notesMasterIdLst>
  <p:handoutMasterIdLst>
    <p:handoutMasterId r:id="rId37"/>
  </p:handoutMasterIdLst>
  <p:sldIdLst>
    <p:sldId id="1520" r:id="rId2"/>
    <p:sldId id="1521" r:id="rId3"/>
    <p:sldId id="1522" r:id="rId4"/>
    <p:sldId id="1523" r:id="rId5"/>
    <p:sldId id="1524" r:id="rId6"/>
    <p:sldId id="1525" r:id="rId7"/>
    <p:sldId id="1526" r:id="rId8"/>
    <p:sldId id="1527" r:id="rId9"/>
    <p:sldId id="1528" r:id="rId10"/>
    <p:sldId id="1585" r:id="rId11"/>
    <p:sldId id="1530" r:id="rId12"/>
    <p:sldId id="1531" r:id="rId13"/>
    <p:sldId id="1532" r:id="rId14"/>
    <p:sldId id="1533" r:id="rId15"/>
    <p:sldId id="1534" r:id="rId16"/>
    <p:sldId id="1535" r:id="rId17"/>
    <p:sldId id="1536" r:id="rId18"/>
    <p:sldId id="1537" r:id="rId19"/>
    <p:sldId id="1538" r:id="rId20"/>
    <p:sldId id="1591" r:id="rId21"/>
    <p:sldId id="1539" r:id="rId22"/>
    <p:sldId id="1586" r:id="rId23"/>
    <p:sldId id="1590" r:id="rId24"/>
    <p:sldId id="1593" r:id="rId25"/>
    <p:sldId id="1592" r:id="rId26"/>
    <p:sldId id="1596" r:id="rId27"/>
    <p:sldId id="1595" r:id="rId28"/>
    <p:sldId id="1598" r:id="rId29"/>
    <p:sldId id="1594" r:id="rId30"/>
    <p:sldId id="1600" r:id="rId31"/>
    <p:sldId id="1556" r:id="rId32"/>
    <p:sldId id="1599" r:id="rId33"/>
    <p:sldId id="1513" r:id="rId34"/>
    <p:sldId id="1514" r:id="rId3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B"/>
    <a:srgbClr val="0000D4"/>
    <a:srgbClr val="000000"/>
    <a:srgbClr val="000066"/>
    <a:srgbClr val="FF3300"/>
    <a:srgbClr val="33CC33"/>
    <a:srgbClr val="FF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7" autoAdjust="0"/>
    <p:restoredTop sz="97215" autoAdjust="0"/>
  </p:normalViewPr>
  <p:slideViewPr>
    <p:cSldViewPr>
      <p:cViewPr varScale="1">
        <p:scale>
          <a:sx n="112" d="100"/>
          <a:sy n="112" d="100"/>
        </p:scale>
        <p:origin x="9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Wil\Documents\RVCC\MISE\PTW%202012\Planetary%20Science\Design\Day%206\Moons%20of%20Jupiter%20-%20Data%20Analysi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Sheet1!$E$1:$E$2</c:f>
              <c:strCache>
                <c:ptCount val="1"/>
                <c:pt idx="0">
                  <c:v>Orbital Speed (million km / day)       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tx1"/>
              </a:solidFill>
            </c:spPr>
          </c:marker>
          <c:trendline>
            <c:trendlineType val="power"/>
            <c:dispRSqr val="0"/>
            <c:dispEq val="0"/>
          </c:trendline>
          <c:xVal>
            <c:numRef>
              <c:f>Sheet1!$C$3:$C$6</c:f>
              <c:numCache>
                <c:formatCode>0.00</c:formatCode>
                <c:ptCount val="4"/>
                <c:pt idx="0">
                  <c:v>0.43373493975903599</c:v>
                </c:pt>
                <c:pt idx="1">
                  <c:v>0.69076305220883705</c:v>
                </c:pt>
                <c:pt idx="2">
                  <c:v>1.076305220883536</c:v>
                </c:pt>
                <c:pt idx="3">
                  <c:v>1.9036144578313241</c:v>
                </c:pt>
              </c:numCache>
            </c:numRef>
          </c:xVal>
          <c:yVal>
            <c:numRef>
              <c:f>Sheet1!$E$3:$E$6</c:f>
              <c:numCache>
                <c:formatCode>0.00</c:formatCode>
                <c:ptCount val="4"/>
                <c:pt idx="0">
                  <c:v>1.3619277108433741</c:v>
                </c:pt>
                <c:pt idx="1">
                  <c:v>1.0844979919678721</c:v>
                </c:pt>
                <c:pt idx="2">
                  <c:v>0.96559954102122802</c:v>
                </c:pt>
                <c:pt idx="3">
                  <c:v>0.747168674698797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707-46E9-B927-7686DE9E6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0925640"/>
        <c:axId val="622456264"/>
      </c:scatterChart>
      <c:valAx>
        <c:axId val="630925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aseline="0"/>
                </a:pPr>
                <a:r>
                  <a:rPr lang="en-US" sz="1400" baseline="0" dirty="0"/>
                  <a:t>Distance (million km)</a:t>
                </a:r>
              </a:p>
            </c:rich>
          </c:tx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622456264"/>
        <c:crosses val="autoZero"/>
        <c:crossBetween val="midCat"/>
      </c:valAx>
      <c:valAx>
        <c:axId val="622456264"/>
        <c:scaling>
          <c:orientation val="minMax"/>
          <c:max val="1.5"/>
          <c:min val="0.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aseline="0"/>
                </a:pPr>
                <a:r>
                  <a:rPr lang="en-US" sz="1400" baseline="0" dirty="0"/>
                  <a:t>Speed (million km per day)</a:t>
                </a:r>
              </a:p>
            </c:rich>
          </c:tx>
          <c:layout>
            <c:manualLayout>
              <c:xMode val="edge"/>
              <c:yMode val="edge"/>
              <c:x val="1.2312859837132401E-2"/>
              <c:y val="0.25969072831413298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en-US"/>
          </a:p>
        </c:txPr>
        <c:crossAx val="630925640"/>
        <c:crosses val="autoZero"/>
        <c:crossBetween val="midCat"/>
        <c:majorUnit val="0.1"/>
        <c:minorUnit val="0.05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24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24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defTabSz="9112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24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26C8C7E-CCE3-4857-87C9-226A8838FB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59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0" tIns="46365" rIns="92730" bIns="46365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0" tIns="46365" rIns="92730" bIns="46365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0" tIns="46365" rIns="92730" bIns="463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0" tIns="46365" rIns="92730" bIns="46365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0" tIns="46365" rIns="92730" bIns="46365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841830B-89F4-4E3F-BE7B-35C40E6FDA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93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14F151-253C-41E0-BF4F-8F53FB0FC446}" type="slidenum">
              <a:rPr lang="en-US" sz="1200" b="0"/>
              <a:pPr algn="r"/>
              <a:t>1</a:t>
            </a:fld>
            <a:endParaRPr lang="en-US" sz="1200" b="0" dirty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Theresa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These may need to be changed to reflect document or vice versa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These may need to be changed to reflect document or vice versa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These may need to be changed to reflect document or vice versa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These may need to be changed to reflect document or vice versa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These may need to be changed to reflect document or vice versa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These may need to be changed to reflect document or vice versa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These may need to be changed to reflect document or vice versa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These may need to be changed to reflect document or vice versa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4CD3E9-875B-488A-BD85-245D31BFF247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Wil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Wil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Wil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Theresa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0582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82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QRTA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2F24B-0752-4566-8EDB-80C93FDD6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QRTA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880D1-E69F-44E1-8DAD-513F3DE4E7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QRTA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4A9B4-518D-4AF6-A319-144006E2F9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QRTA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73CC1-A1AD-4567-9EEC-D844FEDE7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QRTA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A358E-05B6-4794-BC0D-9EFC291A73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QRTA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93413-1A12-4E34-9C32-CFE3341238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QRTA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BE4B3-2760-4256-A3C2-1C3A43457E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QRTA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7F30F-517F-40B3-983A-89C58DCB8B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QRTA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44034-73D3-4D7C-B9FE-B204C94269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QRTA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DF972-625E-4162-B2E4-7F69D870C7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QRTA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9E6DF-74D9-4F81-B416-9F8983CF94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QRTA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6DE56-8961-463B-A0BE-6C9372DE69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QRTA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863FC-FD99-4166-85B2-39EBE32211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0572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05722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205722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72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7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dirty="0"/>
              <a:t>QRTA</a:t>
            </a:r>
          </a:p>
        </p:txBody>
      </p:sp>
      <p:sp>
        <p:nvSpPr>
          <p:cNvPr id="2057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93ADB2F-5324-46FD-A24A-CB1125C07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22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  <p:sldLayoutId id="2147484141" r:id="rId12"/>
    <p:sldLayoutId id="214748414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V3.1%20Galileos%20Discovery%20of%20Jupiter's%20Moons.mov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achersdomain.org/resource/ess05.sci.ess.eiu.galileomoon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514E44E-268A-45D2-B16D-743B022590B2}" type="slidenum">
              <a:rPr lang="en-US" sz="1000" b="0"/>
              <a:pPr algn="r"/>
              <a:t>1</a:t>
            </a:fld>
            <a:endParaRPr lang="en-US" sz="1000" b="0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685800"/>
            <a:ext cx="8610600" cy="8382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</a:rPr>
              <a:t>Galileo </a:t>
            </a:r>
            <a:r>
              <a:rPr lang="en-US" sz="4000" smtClean="0">
                <a:solidFill>
                  <a:schemeClr val="tx1"/>
                </a:solidFill>
              </a:rPr>
              <a:t>Galilei </a:t>
            </a:r>
            <a:r>
              <a:rPr lang="en-US" sz="4000" dirty="0" smtClean="0">
                <a:solidFill>
                  <a:schemeClr val="tx1"/>
                </a:solidFill>
              </a:rPr>
              <a:t>(1564 – 1642)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8077200" cy="4114800"/>
          </a:xfrm>
        </p:spPr>
        <p:txBody>
          <a:bodyPr/>
          <a:lstStyle/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dirty="0" smtClean="0"/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20484" name="Picture 4" descr="galileo_susterma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55763"/>
            <a:ext cx="45720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CA1B29-B1BE-477D-872B-DC30CB01F9BA}" type="slidenum">
              <a:rPr lang="en-US" sz="1000" b="0"/>
              <a:pPr algn="r"/>
              <a:t>10</a:t>
            </a:fld>
            <a:endParaRPr lang="en-US" sz="1000" b="0" dirty="0"/>
          </a:p>
        </p:txBody>
      </p:sp>
      <p:sp>
        <p:nvSpPr>
          <p:cNvPr id="80896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EAE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Simplified Arabic Fixed" pitchFamily="49" charset="-78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8200"/>
            <a:ext cx="9144000" cy="1447800"/>
          </a:xfrm>
        </p:spPr>
        <p:txBody>
          <a:bodyPr/>
          <a:lstStyle/>
          <a:p>
            <a:pPr algn="ctr" eaLnBrk="1" hangingPunct="1"/>
            <a:r>
              <a:rPr lang="en-US" sz="5700" b="1" dirty="0" smtClean="0">
                <a:solidFill>
                  <a:srgbClr val="000000"/>
                </a:solidFill>
              </a:rPr>
              <a:t>Day Time</a:t>
            </a:r>
          </a:p>
        </p:txBody>
      </p:sp>
      <p:sp>
        <p:nvSpPr>
          <p:cNvPr id="808964" name="Rectangle 4"/>
          <p:cNvSpPr>
            <a:spLocks noChangeArrowheads="1"/>
          </p:cNvSpPr>
          <p:nvPr/>
        </p:nvSpPr>
        <p:spPr bwMode="auto">
          <a:xfrm>
            <a:off x="1295400" y="2665413"/>
            <a:ext cx="706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Simplified Arabic Fixed" pitchFamily="49" charset="-78"/>
              </a:rPr>
              <a:t>Make a Prediction for Night 5 …</a:t>
            </a:r>
          </a:p>
        </p:txBody>
      </p:sp>
      <p:pic>
        <p:nvPicPr>
          <p:cNvPr id="38917" name="Picture 5" descr="pisa_cloudlessJ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040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65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F791362-B199-4803-BF45-E972BF671DB4}" type="slidenum">
              <a:rPr lang="en-US" sz="1000" b="0"/>
              <a:pPr algn="r"/>
              <a:t>11</a:t>
            </a:fld>
            <a:endParaRPr lang="en-US" sz="1000" b="0" dirty="0"/>
          </a:p>
        </p:txBody>
      </p:sp>
      <p:pic>
        <p:nvPicPr>
          <p:cNvPr id="40963" name="Picture 2" descr="JupiterPP5+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650" y="-768350"/>
            <a:ext cx="8394700" cy="839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2514600" y="304800"/>
            <a:ext cx="4114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Observing Jupiter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Night 5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B72CA52-C271-42D5-89AA-0430A3896E55}" type="slidenum">
              <a:rPr lang="en-US" sz="1000" b="0"/>
              <a:pPr algn="r"/>
              <a:t>12</a:t>
            </a:fld>
            <a:endParaRPr lang="en-US" sz="1000" b="0" dirty="0"/>
          </a:p>
        </p:txBody>
      </p:sp>
      <p:sp>
        <p:nvSpPr>
          <p:cNvPr id="8130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EAE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Simplified Arabic Fixed" pitchFamily="49" charset="-78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8200"/>
            <a:ext cx="9144000" cy="1447800"/>
          </a:xfrm>
        </p:spPr>
        <p:txBody>
          <a:bodyPr/>
          <a:lstStyle/>
          <a:p>
            <a:pPr algn="ctr" eaLnBrk="1" hangingPunct="1"/>
            <a:r>
              <a:rPr lang="en-US" sz="5700" b="1" dirty="0" smtClean="0">
                <a:solidFill>
                  <a:srgbClr val="000000"/>
                </a:solidFill>
              </a:rPr>
              <a:t>Day Time</a:t>
            </a:r>
          </a:p>
        </p:txBody>
      </p:sp>
      <p:sp>
        <p:nvSpPr>
          <p:cNvPr id="813060" name="Rectangle 4"/>
          <p:cNvSpPr>
            <a:spLocks noChangeArrowheads="1"/>
          </p:cNvSpPr>
          <p:nvPr/>
        </p:nvSpPr>
        <p:spPr bwMode="auto">
          <a:xfrm>
            <a:off x="1295400" y="2665413"/>
            <a:ext cx="706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Simplified Arabic Fixed" pitchFamily="49" charset="-78"/>
              </a:rPr>
              <a:t>Make a Prediction for Night 6 …</a:t>
            </a:r>
          </a:p>
        </p:txBody>
      </p:sp>
      <p:pic>
        <p:nvPicPr>
          <p:cNvPr id="43013" name="Picture 5" descr="pisa_cloudlessJ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040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6913FA3-6789-4DB4-B354-EA5B74DFC44D}" type="slidenum">
              <a:rPr lang="en-US" sz="1000" b="0"/>
              <a:pPr algn="r"/>
              <a:t>13</a:t>
            </a:fld>
            <a:endParaRPr lang="en-US" sz="1000" b="0" dirty="0"/>
          </a:p>
        </p:txBody>
      </p:sp>
      <p:pic>
        <p:nvPicPr>
          <p:cNvPr id="45059" name="Picture 2" descr="JupiterPP6+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650" y="-768350"/>
            <a:ext cx="8394700" cy="839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2514600" y="304800"/>
            <a:ext cx="4114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Observing Jupiter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Night 6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22831F4-8252-47F3-947B-918FEE9E3A53}" type="slidenum">
              <a:rPr lang="en-US" sz="1000" b="0"/>
              <a:pPr algn="r"/>
              <a:t>14</a:t>
            </a:fld>
            <a:endParaRPr lang="en-US" sz="1000" b="0" dirty="0"/>
          </a:p>
        </p:txBody>
      </p:sp>
      <p:sp>
        <p:nvSpPr>
          <p:cNvPr id="8171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EAE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Simplified Arabic Fixed" pitchFamily="49" charset="-78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8200"/>
            <a:ext cx="9144000" cy="1447800"/>
          </a:xfrm>
        </p:spPr>
        <p:txBody>
          <a:bodyPr/>
          <a:lstStyle/>
          <a:p>
            <a:pPr algn="ctr" eaLnBrk="1" hangingPunct="1"/>
            <a:r>
              <a:rPr lang="en-US" sz="5700" b="1" dirty="0" smtClean="0">
                <a:solidFill>
                  <a:srgbClr val="000000"/>
                </a:solidFill>
              </a:rPr>
              <a:t>Day Time</a:t>
            </a:r>
          </a:p>
        </p:txBody>
      </p:sp>
      <p:sp>
        <p:nvSpPr>
          <p:cNvPr id="817156" name="Rectangle 4"/>
          <p:cNvSpPr>
            <a:spLocks noChangeArrowheads="1"/>
          </p:cNvSpPr>
          <p:nvPr/>
        </p:nvSpPr>
        <p:spPr bwMode="auto">
          <a:xfrm>
            <a:off x="1295400" y="2665413"/>
            <a:ext cx="706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Simplified Arabic Fixed" pitchFamily="49" charset="-78"/>
              </a:rPr>
              <a:t>Make a Prediction for Night 7 …</a:t>
            </a:r>
          </a:p>
        </p:txBody>
      </p:sp>
      <p:pic>
        <p:nvPicPr>
          <p:cNvPr id="47109" name="Picture 5" descr="pisa_cloudlessJ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040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A728B40-0ED1-4354-AACD-BA9A67D0FEE6}" type="slidenum">
              <a:rPr lang="en-US" sz="1000" b="0"/>
              <a:pPr algn="r"/>
              <a:t>15</a:t>
            </a:fld>
            <a:endParaRPr lang="en-US" sz="1000" b="0" dirty="0"/>
          </a:p>
        </p:txBody>
      </p:sp>
      <p:pic>
        <p:nvPicPr>
          <p:cNvPr id="49155" name="Picture 2" descr="JupiterPP6Cloudy+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650" y="-768350"/>
            <a:ext cx="8394700" cy="839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2514600" y="304800"/>
            <a:ext cx="41148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Trying to </a:t>
            </a:r>
            <a:br>
              <a:rPr lang="en-US" sz="3600" dirty="0">
                <a:solidFill>
                  <a:schemeClr val="hlink"/>
                </a:solidFill>
              </a:rPr>
            </a:br>
            <a:r>
              <a:rPr lang="en-US" sz="3600" dirty="0">
                <a:solidFill>
                  <a:schemeClr val="hlink"/>
                </a:solidFill>
              </a:rPr>
              <a:t>Observe Jupiter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Night 7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888392A-695D-4A9A-924A-930D21333DFB}" type="slidenum">
              <a:rPr lang="en-US" sz="1000" b="0"/>
              <a:pPr algn="r"/>
              <a:t>16</a:t>
            </a:fld>
            <a:endParaRPr lang="en-US" sz="1000" b="0" dirty="0"/>
          </a:p>
        </p:txBody>
      </p:sp>
      <p:sp>
        <p:nvSpPr>
          <p:cNvPr id="8212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EAE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Simplified Arabic Fixed" pitchFamily="49" charset="-78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8200"/>
            <a:ext cx="9144000" cy="1447800"/>
          </a:xfrm>
        </p:spPr>
        <p:txBody>
          <a:bodyPr/>
          <a:lstStyle/>
          <a:p>
            <a:pPr algn="ctr" eaLnBrk="1" hangingPunct="1"/>
            <a:r>
              <a:rPr lang="en-US" sz="5700" b="1" dirty="0" smtClean="0">
                <a:solidFill>
                  <a:srgbClr val="000000"/>
                </a:solidFill>
              </a:rPr>
              <a:t>Day Time</a:t>
            </a:r>
          </a:p>
        </p:txBody>
      </p:sp>
      <p:sp>
        <p:nvSpPr>
          <p:cNvPr id="821252" name="Rectangle 4"/>
          <p:cNvSpPr>
            <a:spLocks noChangeArrowheads="1"/>
          </p:cNvSpPr>
          <p:nvPr/>
        </p:nvSpPr>
        <p:spPr bwMode="auto">
          <a:xfrm>
            <a:off x="1295400" y="2665413"/>
            <a:ext cx="706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Simplified Arabic Fixed" pitchFamily="49" charset="-78"/>
              </a:rPr>
              <a:t>Make a Prediction for Night 8 …</a:t>
            </a:r>
          </a:p>
        </p:txBody>
      </p:sp>
      <p:pic>
        <p:nvPicPr>
          <p:cNvPr id="51205" name="Picture 5" descr="pisa_cloudlessJ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040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BB83E0A-EEE7-457D-8896-442BCE902C1D}" type="slidenum">
              <a:rPr lang="en-US" sz="1000" b="0"/>
              <a:pPr algn="r"/>
              <a:t>17</a:t>
            </a:fld>
            <a:endParaRPr lang="en-US" sz="1000" b="0" dirty="0"/>
          </a:p>
        </p:txBody>
      </p:sp>
      <p:pic>
        <p:nvPicPr>
          <p:cNvPr id="53251" name="Picture 2" descr="JupiterPP8+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650" y="-768350"/>
            <a:ext cx="8394700" cy="839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2514600" y="304800"/>
            <a:ext cx="4114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Observing Jupiter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Night 8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B7B74CC-C153-45F3-981A-7D3BFB129D08}" type="slidenum">
              <a:rPr lang="en-US" sz="1000" b="0"/>
              <a:pPr algn="r"/>
              <a:t>18</a:t>
            </a:fld>
            <a:endParaRPr lang="en-US" sz="1000" b="0" dirty="0"/>
          </a:p>
        </p:txBody>
      </p:sp>
      <p:sp>
        <p:nvSpPr>
          <p:cNvPr id="8253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EAE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Simplified Arabic Fixed" pitchFamily="49" charset="-78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8200"/>
            <a:ext cx="9144000" cy="1447800"/>
          </a:xfrm>
        </p:spPr>
        <p:txBody>
          <a:bodyPr/>
          <a:lstStyle/>
          <a:p>
            <a:pPr algn="ctr" eaLnBrk="1" hangingPunct="1"/>
            <a:r>
              <a:rPr lang="en-US" sz="5700" b="1" dirty="0" smtClean="0">
                <a:solidFill>
                  <a:srgbClr val="000000"/>
                </a:solidFill>
              </a:rPr>
              <a:t>Day Time</a:t>
            </a:r>
          </a:p>
        </p:txBody>
      </p:sp>
      <p:sp>
        <p:nvSpPr>
          <p:cNvPr id="825348" name="Rectangle 4"/>
          <p:cNvSpPr>
            <a:spLocks noChangeArrowheads="1"/>
          </p:cNvSpPr>
          <p:nvPr/>
        </p:nvSpPr>
        <p:spPr bwMode="auto">
          <a:xfrm>
            <a:off x="1295400" y="2665413"/>
            <a:ext cx="706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Simplified Arabic Fixed" pitchFamily="49" charset="-78"/>
              </a:rPr>
              <a:t>Make a Prediction for Night 9 …</a:t>
            </a:r>
          </a:p>
        </p:txBody>
      </p:sp>
      <p:pic>
        <p:nvPicPr>
          <p:cNvPr id="55301" name="Picture 5" descr="pisa_cloudlessJ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040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7C6E913-C206-457D-AAE0-CEDC28DC9FE9}" type="slidenum">
              <a:rPr lang="en-US" sz="1000" b="0"/>
              <a:pPr algn="r"/>
              <a:t>19</a:t>
            </a:fld>
            <a:endParaRPr lang="en-US" sz="1000" b="0" dirty="0"/>
          </a:p>
        </p:txBody>
      </p:sp>
      <p:pic>
        <p:nvPicPr>
          <p:cNvPr id="57347" name="Picture 2" descr="JupiterPP9+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650" y="-768350"/>
            <a:ext cx="8394700" cy="839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2514600" y="304800"/>
            <a:ext cx="4114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Observing Jupiter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Night 9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F91855E-FE47-4AF7-8C5F-DFA843FA360F}" type="slidenum">
              <a:rPr lang="en-US" sz="1000" b="0"/>
              <a:pPr algn="r"/>
              <a:t>2</a:t>
            </a:fld>
            <a:endParaRPr lang="en-US" sz="1000" b="0" dirty="0"/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0" dirty="0">
                <a:solidFill>
                  <a:srgbClr val="000000"/>
                </a:solidFill>
              </a:rPr>
              <a:t>Jupiter as Seen by Galileo</a:t>
            </a:r>
          </a:p>
        </p:txBody>
      </p:sp>
      <p:pic>
        <p:nvPicPr>
          <p:cNvPr id="22531" name="Picture 3" descr="JupiterPP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62100"/>
            <a:ext cx="529590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64DF5E2-5947-4417-A1E7-D1200D08B6E1}" type="slidenum">
              <a:rPr lang="en-US" sz="1000" b="0"/>
              <a:pPr algn="r"/>
              <a:t>20</a:t>
            </a:fld>
            <a:endParaRPr lang="en-US" sz="1000" b="0" dirty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838200"/>
            <a:ext cx="8534400" cy="6858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  <a:latin typeface="+mn-lt"/>
              </a:rPr>
              <a:t>Analyzing Jupiter Data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229600" cy="4530725"/>
          </a:xfrm>
        </p:spPr>
        <p:txBody>
          <a:bodyPr/>
          <a:lstStyle/>
          <a:p>
            <a:pPr marL="114300" lvl="1" indent="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800" dirty="0" smtClean="0"/>
              <a:t>Work with your table group to analyze the Jupiter data.</a:t>
            </a:r>
          </a:p>
          <a:p>
            <a:pPr marL="692150" lvl="2" indent="-346075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</a:pPr>
            <a:r>
              <a:rPr lang="en-US" sz="2800" dirty="0" smtClean="0"/>
              <a:t>What patterns do you observe?</a:t>
            </a:r>
          </a:p>
          <a:p>
            <a:pPr marL="692150" lvl="2" indent="-346075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</a:pPr>
            <a:r>
              <a:rPr lang="en-US" sz="2800" dirty="0" smtClean="0"/>
              <a:t>How would you describe the data?</a:t>
            </a:r>
          </a:p>
          <a:p>
            <a:pPr marL="692150" lvl="2" indent="-1588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None/>
            </a:pPr>
            <a:r>
              <a:rPr lang="en-US" sz="2800" u="sng" dirty="0" smtClean="0"/>
              <a:t>Don’t try to explain the data!</a:t>
            </a:r>
          </a:p>
          <a:p>
            <a:pPr marL="692150" lvl="2" indent="-346075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None/>
            </a:pPr>
            <a:endParaRPr lang="en-US" sz="2600" u="sng" dirty="0" smtClean="0"/>
          </a:p>
        </p:txBody>
      </p:sp>
    </p:spTree>
    <p:extLst>
      <p:ext uri="{BB962C8B-B14F-4D97-AF65-F5344CB8AC3E}">
        <p14:creationId xmlns:p14="http://schemas.microsoft.com/office/powerpoint/2010/main" val="247796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64DF5E2-5947-4417-A1E7-D1200D08B6E1}" type="slidenum">
              <a:rPr lang="en-US" sz="1000" b="0"/>
              <a:pPr algn="r"/>
              <a:t>21</a:t>
            </a:fld>
            <a:endParaRPr lang="en-US" sz="1000" b="0" dirty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838200"/>
            <a:ext cx="8534400" cy="6858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  <a:latin typeface="+mn-lt"/>
              </a:rPr>
              <a:t>Modeling the Jupiter Data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229600" cy="4530725"/>
          </a:xfrm>
        </p:spPr>
        <p:txBody>
          <a:bodyPr/>
          <a:lstStyle/>
          <a:p>
            <a:pPr marL="114300" lvl="1" indent="0" eaLnBrk="1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800" dirty="0" smtClean="0"/>
              <a:t>Work with your table group and discuss the following questions:</a:t>
            </a:r>
          </a:p>
          <a:p>
            <a:pPr marL="522288" lvl="2" indent="-298450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</a:pPr>
            <a:r>
              <a:rPr lang="en-US" sz="2600" dirty="0"/>
              <a:t>What does the data tell us about the </a:t>
            </a:r>
            <a:r>
              <a:rPr lang="en-US" sz="2600" dirty="0" smtClean="0"/>
              <a:t>motion</a:t>
            </a:r>
            <a:br>
              <a:rPr lang="en-US" sz="2600" dirty="0" smtClean="0"/>
            </a:br>
            <a:r>
              <a:rPr lang="en-US" sz="2600" dirty="0" smtClean="0"/>
              <a:t>of </a:t>
            </a:r>
            <a:r>
              <a:rPr lang="en-US" sz="2600" dirty="0"/>
              <a:t>the </a:t>
            </a:r>
            <a:r>
              <a:rPr lang="en-US" sz="2600" dirty="0" smtClean="0"/>
              <a:t>4 objects?</a:t>
            </a:r>
            <a:endParaRPr lang="en-US" sz="2600" dirty="0"/>
          </a:p>
          <a:p>
            <a:pPr marL="522288" lvl="2" indent="-298450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</a:pPr>
            <a:r>
              <a:rPr lang="en-US" sz="2600" dirty="0" smtClean="0"/>
              <a:t>Can </a:t>
            </a:r>
            <a:r>
              <a:rPr lang="en-US" sz="2600" dirty="0"/>
              <a:t>you build a </a:t>
            </a:r>
            <a:r>
              <a:rPr lang="en-US" sz="2600" dirty="0" smtClean="0"/>
              <a:t>model that explains the observations?</a:t>
            </a:r>
            <a:endParaRPr lang="en-US" sz="2600" dirty="0"/>
          </a:p>
          <a:p>
            <a:pPr marL="522288" lvl="2" indent="-298450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</a:pPr>
            <a:r>
              <a:rPr lang="en-US" sz="2600" dirty="0"/>
              <a:t>What do you think is the nature of these </a:t>
            </a:r>
            <a:r>
              <a:rPr lang="en-US" sz="2600" dirty="0" smtClean="0"/>
              <a:t>4 objects</a:t>
            </a:r>
            <a:r>
              <a:rPr lang="en-US" sz="2600" dirty="0"/>
              <a:t>?</a:t>
            </a:r>
          </a:p>
          <a:p>
            <a:pPr marL="692150" lvl="2" indent="-346075" eaLnBrk="1" hangingPunct="1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Text Box 2"/>
          <p:cNvSpPr txBox="1">
            <a:spLocks noChangeArrowheads="1"/>
          </p:cNvSpPr>
          <p:nvPr/>
        </p:nvSpPr>
        <p:spPr bwMode="auto">
          <a:xfrm>
            <a:off x="762000" y="1676400"/>
            <a:ext cx="7391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ahoma" pitchFamily="34" charset="0"/>
              </a:rPr>
              <a:t>We </a:t>
            </a:r>
            <a:r>
              <a:rPr lang="en-US" sz="2800" dirty="0">
                <a:latin typeface="Tahoma" pitchFamily="34" charset="0"/>
              </a:rPr>
              <a:t>will now watch a short video about Galileo's observations of the Moons of Jupiter.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ahoma" pitchFamily="34" charset="0"/>
              </a:rPr>
              <a:t>When watching </a:t>
            </a:r>
            <a:r>
              <a:rPr lang="en-US" sz="2800" dirty="0">
                <a:latin typeface="Tahoma" pitchFamily="34" charset="0"/>
              </a:rPr>
              <a:t>the video, think about what Galileo did as a scientist and why he did it</a:t>
            </a:r>
            <a:r>
              <a:rPr lang="en-US" sz="2800" dirty="0" smtClean="0">
                <a:latin typeface="Tahoma" pitchFamily="34" charset="0"/>
              </a:rPr>
              <a:t>.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 dirty="0">
                <a:hlinkClick r:id="rId3" action="ppaction://hlinkfile"/>
              </a:rPr>
              <a:t>Galileo Discovery of Jupiter’s Moons</a:t>
            </a:r>
            <a:endParaRPr lang="en-US" sz="2800" dirty="0">
              <a:latin typeface="Tahoma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800" dirty="0" smtClean="0">
              <a:hlinkClick r:id="rId4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ahoma" pitchFamily="34" charset="0"/>
              </a:rPr>
              <a:t>This video is online at: </a:t>
            </a:r>
            <a:r>
              <a:rPr lang="en-US" sz="2800" dirty="0" smtClean="0">
                <a:hlinkClick r:id="rId4"/>
              </a:rPr>
              <a:t>http</a:t>
            </a:r>
            <a:r>
              <a:rPr lang="en-US" sz="2800" dirty="0">
                <a:hlinkClick r:id="rId4"/>
              </a:rPr>
              <a:t>://www.teachersdomain.org/resource/ess05.sci.ess.eiu.galileomoon</a:t>
            </a:r>
            <a:r>
              <a:rPr lang="en-US" sz="2800" dirty="0" smtClean="0">
                <a:hlinkClick r:id="rId4"/>
              </a:rPr>
              <a:t>/</a:t>
            </a:r>
            <a:endParaRPr lang="en-US" sz="2800" dirty="0"/>
          </a:p>
        </p:txBody>
      </p:sp>
      <p:sp>
        <p:nvSpPr>
          <p:cNvPr id="133122" name="Text Box 3"/>
          <p:cNvSpPr txBox="1">
            <a:spLocks noChangeArrowheads="1"/>
          </p:cNvSpPr>
          <p:nvPr/>
        </p:nvSpPr>
        <p:spPr bwMode="auto">
          <a:xfrm>
            <a:off x="609600" y="7620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dirty="0">
                <a:latin typeface="+mn-lt"/>
              </a:rPr>
              <a:t>Reflecting on Galileo’s Observations</a:t>
            </a:r>
          </a:p>
        </p:txBody>
      </p:sp>
    </p:spTree>
    <p:extLst>
      <p:ext uri="{BB962C8B-B14F-4D97-AF65-F5344CB8AC3E}">
        <p14:creationId xmlns:p14="http://schemas.microsoft.com/office/powerpoint/2010/main" val="2355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C8600AC-50E5-4BA7-B969-66AED38F9F61}" type="slidenum">
              <a:rPr lang="en-US" sz="1000" b="0"/>
              <a:pPr algn="r"/>
              <a:t>23</a:t>
            </a:fld>
            <a:endParaRPr lang="en-US" sz="1000" b="0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838200"/>
            <a:ext cx="8610600" cy="6858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  <a:latin typeface="+mn-lt"/>
              </a:rPr>
              <a:t>Reflecting on the Nature of Science</a:t>
            </a:r>
            <a:endParaRPr lang="en-US" sz="3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0" y="1676400"/>
            <a:ext cx="8356600" cy="4572000"/>
          </a:xfrm>
        </p:spPr>
        <p:txBody>
          <a:bodyPr/>
          <a:lstStyle/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en-US" sz="2800" dirty="0" smtClean="0"/>
              <a:t>Why </a:t>
            </a:r>
            <a:r>
              <a:rPr lang="en-US" sz="2800" dirty="0"/>
              <a:t>did Galileo look at Jupiter? </a:t>
            </a:r>
          </a:p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en-US" sz="2800" dirty="0"/>
              <a:t>Why did Galileo repeat his observation? </a:t>
            </a:r>
          </a:p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en-US" sz="2800" dirty="0"/>
              <a:t>What question did Galileo ask?  </a:t>
            </a:r>
          </a:p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en-US" sz="2800" dirty="0"/>
              <a:t>What did Galileo do that helped to answer his question? </a:t>
            </a:r>
          </a:p>
        </p:txBody>
      </p:sp>
    </p:spTree>
    <p:extLst>
      <p:ext uri="{BB962C8B-B14F-4D97-AF65-F5344CB8AC3E}">
        <p14:creationId xmlns:p14="http://schemas.microsoft.com/office/powerpoint/2010/main" val="97206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C8600AC-50E5-4BA7-B969-66AED38F9F61}" type="slidenum">
              <a:rPr lang="en-US" sz="1000" b="0"/>
              <a:pPr algn="r"/>
              <a:t>24</a:t>
            </a:fld>
            <a:endParaRPr lang="en-US" sz="1000" b="0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610600" cy="12954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  <a:latin typeface="+mn-lt"/>
              </a:rPr>
              <a:t>Understandings about</a:t>
            </a:r>
            <a:br>
              <a:rPr lang="en-US" sz="4000" dirty="0" smtClean="0">
                <a:solidFill>
                  <a:schemeClr val="tx1"/>
                </a:solidFill>
                <a:latin typeface="+mn-lt"/>
              </a:rPr>
            </a:br>
            <a:r>
              <a:rPr lang="en-US" sz="4000" dirty="0" smtClean="0">
                <a:solidFill>
                  <a:schemeClr val="tx1"/>
                </a:solidFill>
                <a:latin typeface="+mn-lt"/>
              </a:rPr>
              <a:t>the Nature of Science</a:t>
            </a:r>
            <a:endParaRPr lang="en-US" sz="3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0" y="1676400"/>
            <a:ext cx="8509000" cy="5181600"/>
          </a:xfrm>
        </p:spPr>
        <p:txBody>
          <a:bodyPr/>
          <a:lstStyle/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en-US" sz="2800" dirty="0" smtClean="0"/>
              <a:t>Scientific </a:t>
            </a:r>
            <a:r>
              <a:rPr lang="en-US" sz="2800" dirty="0"/>
              <a:t>knowledge is based on empirical evidence.</a:t>
            </a:r>
          </a:p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en-US" sz="2800" dirty="0"/>
              <a:t>N</a:t>
            </a:r>
            <a:r>
              <a:rPr lang="en-US" sz="2800" dirty="0" smtClean="0"/>
              <a:t>ew </a:t>
            </a:r>
            <a:r>
              <a:rPr lang="en-US" sz="2800" dirty="0"/>
              <a:t>technologies advance scientific knowledge.</a:t>
            </a:r>
          </a:p>
        </p:txBody>
      </p:sp>
    </p:spTree>
    <p:extLst>
      <p:ext uri="{BB962C8B-B14F-4D97-AF65-F5344CB8AC3E}">
        <p14:creationId xmlns:p14="http://schemas.microsoft.com/office/powerpoint/2010/main" val="347401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C8600AC-50E5-4BA7-B969-66AED38F9F61}" type="slidenum">
              <a:rPr lang="en-US" sz="1000" b="0"/>
              <a:pPr algn="r"/>
              <a:t>25</a:t>
            </a:fld>
            <a:endParaRPr lang="en-US" sz="1000" b="0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838200"/>
            <a:ext cx="8610600" cy="6858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  <a:latin typeface="+mn-lt"/>
              </a:rPr>
              <a:t>Reflecting on the Nature of Science</a:t>
            </a:r>
            <a:endParaRPr lang="en-US" sz="3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0" y="1676400"/>
            <a:ext cx="8509000" cy="5181600"/>
          </a:xfrm>
        </p:spPr>
        <p:txBody>
          <a:bodyPr/>
          <a:lstStyle/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en-US" sz="2800" dirty="0" smtClean="0"/>
              <a:t>Did </a:t>
            </a:r>
            <a:r>
              <a:rPr lang="en-US" sz="2800" dirty="0"/>
              <a:t>Galileo follow </a:t>
            </a:r>
            <a:r>
              <a:rPr lang="en-US" sz="2800" dirty="0" smtClean="0"/>
              <a:t>the “scientific method”?</a:t>
            </a:r>
          </a:p>
        </p:txBody>
      </p:sp>
    </p:spTree>
    <p:extLst>
      <p:ext uri="{BB962C8B-B14F-4D97-AF65-F5344CB8AC3E}">
        <p14:creationId xmlns:p14="http://schemas.microsoft.com/office/powerpoint/2010/main" val="7008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C8600AC-50E5-4BA7-B969-66AED38F9F61}" type="slidenum">
              <a:rPr lang="en-US" sz="1000" b="0"/>
              <a:pPr algn="r"/>
              <a:t>26</a:t>
            </a:fld>
            <a:endParaRPr lang="en-US" sz="1000" b="0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610600" cy="12954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  <a:latin typeface="+mn-lt"/>
              </a:rPr>
              <a:t>Understandings about</a:t>
            </a:r>
            <a:br>
              <a:rPr lang="en-US" sz="4000" dirty="0" smtClean="0">
                <a:solidFill>
                  <a:schemeClr val="tx1"/>
                </a:solidFill>
                <a:latin typeface="+mn-lt"/>
              </a:rPr>
            </a:br>
            <a:r>
              <a:rPr lang="en-US" sz="4000" dirty="0" smtClean="0">
                <a:solidFill>
                  <a:schemeClr val="tx1"/>
                </a:solidFill>
                <a:latin typeface="+mn-lt"/>
              </a:rPr>
              <a:t>the Nature of Science</a:t>
            </a:r>
            <a:endParaRPr lang="en-US" sz="3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0" y="1676400"/>
            <a:ext cx="8509000" cy="5181600"/>
          </a:xfrm>
        </p:spPr>
        <p:txBody>
          <a:bodyPr/>
          <a:lstStyle/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en-US" sz="2800" dirty="0" smtClean="0"/>
              <a:t>Science </a:t>
            </a:r>
            <a:r>
              <a:rPr lang="en-US" sz="2800" dirty="0"/>
              <a:t>investigations use diverse methods and do not always use the same set of procedures to obtain data. </a:t>
            </a:r>
          </a:p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endParaRPr lang="en-US" sz="2800" dirty="0" smtClean="0"/>
          </a:p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350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C8600AC-50E5-4BA7-B969-66AED38F9F61}" type="slidenum">
              <a:rPr lang="en-US" sz="1000" b="0"/>
              <a:pPr algn="r"/>
              <a:t>27</a:t>
            </a:fld>
            <a:endParaRPr lang="en-US" sz="1000" b="0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838200"/>
            <a:ext cx="8610600" cy="6858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  <a:latin typeface="+mn-lt"/>
              </a:rPr>
              <a:t>Reflecting on the Nature of Science</a:t>
            </a:r>
            <a:endParaRPr lang="en-US" sz="3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0" y="1676400"/>
            <a:ext cx="8356600" cy="4572000"/>
          </a:xfrm>
        </p:spPr>
        <p:txBody>
          <a:bodyPr/>
          <a:lstStyle/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en-US" sz="2800" dirty="0" smtClean="0"/>
              <a:t>Why do you </a:t>
            </a:r>
            <a:r>
              <a:rPr lang="en-US" sz="2800" dirty="0"/>
              <a:t>think scientific knowledge </a:t>
            </a:r>
            <a:r>
              <a:rPr lang="en-US" sz="2800" dirty="0" smtClean="0"/>
              <a:t>changes?  </a:t>
            </a:r>
            <a:endParaRPr lang="en-US" sz="2800" dirty="0"/>
          </a:p>
          <a:p>
            <a:pPr marL="0" lvl="1" indent="0">
              <a:buFont typeface="Wingdings" pitchFamily="2" charset="2"/>
              <a:buNone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24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C8600AC-50E5-4BA7-B969-66AED38F9F61}" type="slidenum">
              <a:rPr lang="en-US" sz="1000" b="0"/>
              <a:pPr algn="r"/>
              <a:t>28</a:t>
            </a:fld>
            <a:endParaRPr lang="en-US" sz="1000" b="0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610600" cy="12954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  <a:latin typeface="+mn-lt"/>
              </a:rPr>
              <a:t>Understandings about</a:t>
            </a:r>
            <a:br>
              <a:rPr lang="en-US" sz="4000" dirty="0" smtClean="0">
                <a:solidFill>
                  <a:schemeClr val="tx1"/>
                </a:solidFill>
                <a:latin typeface="+mn-lt"/>
              </a:rPr>
            </a:br>
            <a:r>
              <a:rPr lang="en-US" sz="4000" dirty="0" smtClean="0">
                <a:solidFill>
                  <a:schemeClr val="tx1"/>
                </a:solidFill>
                <a:latin typeface="+mn-lt"/>
              </a:rPr>
              <a:t>the Nature of Science</a:t>
            </a:r>
            <a:endParaRPr lang="en-US" sz="3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0" y="1676400"/>
            <a:ext cx="8509000" cy="5181600"/>
          </a:xfrm>
        </p:spPr>
        <p:txBody>
          <a:bodyPr/>
          <a:lstStyle/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en-US" sz="2800" dirty="0" smtClean="0"/>
              <a:t>Scientific </a:t>
            </a:r>
            <a:r>
              <a:rPr lang="en-US" sz="2800" dirty="0"/>
              <a:t>explanations are subject to revision and improvement in light of new evidence. </a:t>
            </a:r>
          </a:p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en-US" sz="2800" dirty="0"/>
              <a:t>The certainty and durability of science findings varies. </a:t>
            </a:r>
          </a:p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en-US" sz="2800" dirty="0"/>
              <a:t>Science findings are frequently revised and/or reinterpreted based on new evidence. </a:t>
            </a:r>
          </a:p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endParaRPr lang="en-US" sz="2800" dirty="0"/>
          </a:p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endParaRPr lang="en-US" sz="2800" dirty="0" smtClean="0"/>
          </a:p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22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C8600AC-50E5-4BA7-B969-66AED38F9F61}" type="slidenum">
              <a:rPr lang="en-US" sz="1000" b="0"/>
              <a:pPr algn="r"/>
              <a:t>29</a:t>
            </a:fld>
            <a:endParaRPr lang="en-US" sz="1000" b="0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838200"/>
            <a:ext cx="8610600" cy="6858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  <a:latin typeface="+mn-lt"/>
              </a:rPr>
              <a:t>Reflecting on the Nature of Science</a:t>
            </a:r>
            <a:endParaRPr lang="en-US" sz="3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0" y="1676400"/>
            <a:ext cx="8509000" cy="5181600"/>
          </a:xfrm>
        </p:spPr>
        <p:txBody>
          <a:bodyPr/>
          <a:lstStyle/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en-US" sz="2800" dirty="0" smtClean="0"/>
              <a:t>Do </a:t>
            </a:r>
            <a:r>
              <a:rPr lang="en-US" sz="2800" dirty="0"/>
              <a:t>you think Galileo’s work involved creativity</a:t>
            </a:r>
            <a:r>
              <a:rPr lang="en-US" sz="2800" dirty="0" smtClean="0"/>
              <a:t>?</a:t>
            </a:r>
          </a:p>
          <a:p>
            <a:pPr marL="0" lvl="1" indent="0">
              <a:buFont typeface="Wingdings" pitchFamily="2" charset="2"/>
              <a:buNone/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24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01E45B4-3DE1-4E3E-BC07-5BBE2B92BF52}" type="slidenum">
              <a:rPr lang="en-US" sz="1000" b="0"/>
              <a:pPr algn="r"/>
              <a:t>3</a:t>
            </a:fld>
            <a:endParaRPr lang="en-US" sz="1000" b="0" dirty="0"/>
          </a:p>
        </p:txBody>
      </p:sp>
      <p:pic>
        <p:nvPicPr>
          <p:cNvPr id="24579" name="Picture 2" descr="JupiterPP1+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650" y="-768350"/>
            <a:ext cx="8394700" cy="839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2514600" y="304800"/>
            <a:ext cx="4114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Observing Jupiter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Night 1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C8600AC-50E5-4BA7-B969-66AED38F9F61}" type="slidenum">
              <a:rPr lang="en-US" sz="1000" b="0"/>
              <a:pPr algn="r"/>
              <a:t>30</a:t>
            </a:fld>
            <a:endParaRPr lang="en-US" sz="1000" b="0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610600" cy="12954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  <a:latin typeface="+mn-lt"/>
              </a:rPr>
              <a:t>Understandings about</a:t>
            </a:r>
            <a:br>
              <a:rPr lang="en-US" sz="4000" dirty="0" smtClean="0">
                <a:solidFill>
                  <a:schemeClr val="tx1"/>
                </a:solidFill>
                <a:latin typeface="+mn-lt"/>
              </a:rPr>
            </a:br>
            <a:r>
              <a:rPr lang="en-US" sz="4000" dirty="0" smtClean="0">
                <a:solidFill>
                  <a:schemeClr val="tx1"/>
                </a:solidFill>
                <a:latin typeface="+mn-lt"/>
              </a:rPr>
              <a:t>the Nature of Science</a:t>
            </a:r>
            <a:endParaRPr lang="en-US" sz="3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0" y="1676400"/>
            <a:ext cx="8509000" cy="5181600"/>
          </a:xfrm>
        </p:spPr>
        <p:txBody>
          <a:bodyPr/>
          <a:lstStyle/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en-US" sz="2800" dirty="0" smtClean="0"/>
              <a:t>Science is a human endeavor.</a:t>
            </a:r>
          </a:p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en-US" sz="2800" dirty="0" smtClean="0"/>
              <a:t>Scientists </a:t>
            </a:r>
            <a:r>
              <a:rPr lang="en-US" sz="2800" dirty="0"/>
              <a:t>and engineers rely on human qualities such as persistence, precision, reasoning, logic, imagination and creativity</a:t>
            </a:r>
            <a:r>
              <a:rPr lang="en-US" sz="2800" dirty="0" smtClean="0"/>
              <a:t>.</a:t>
            </a:r>
            <a:endParaRPr lang="en-US" sz="2800" dirty="0"/>
          </a:p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endParaRPr lang="en-US" sz="2800" dirty="0"/>
          </a:p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endParaRPr lang="en-US" sz="2800" dirty="0" smtClean="0"/>
          </a:p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531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9ED6D2-8474-4717-9996-35F98BB30C8B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534400" cy="5334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  <a:latin typeface="Arial" charset="0"/>
              </a:rPr>
              <a:t>Break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1pPr>
            <a:lvl2pPr marL="742950" indent="-285750" eaLnBrk="0" hangingPunct="0"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2pPr>
            <a:lvl3pPr marL="1143000" indent="-228600" eaLnBrk="0" hangingPunct="0"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3pPr>
            <a:lvl4pPr marL="1600200" indent="-228600" eaLnBrk="0" hangingPunct="0"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4pPr>
            <a:lvl5pPr marL="2057400" indent="-228600" eaLnBrk="0" hangingPunct="0"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9pPr>
          </a:lstStyle>
          <a:p>
            <a:pPr algn="r" eaLnBrk="1" hangingPunct="1"/>
            <a:fld id="{B4EA59B4-B77A-4494-8DB9-A3EA13E56429}" type="slidenum">
              <a:rPr lang="en-US" sz="1000"/>
              <a:pPr algn="r" eaLnBrk="1" hangingPunct="1"/>
              <a:t>32</a:t>
            </a:fld>
            <a:endParaRPr lang="en-US" sz="1000" dirty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001000" cy="5181600"/>
          </a:xfrm>
        </p:spPr>
        <p:txBody>
          <a:bodyPr/>
          <a:lstStyle/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en-US" sz="2800" dirty="0" smtClean="0"/>
              <a:t>We </a:t>
            </a:r>
            <a:r>
              <a:rPr lang="en-US" sz="2800" dirty="0"/>
              <a:t>will assume circular motion.</a:t>
            </a:r>
          </a:p>
          <a:p>
            <a:pPr marL="465138" lvl="1" indent="-46513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l"/>
              <a:defRPr/>
            </a:pPr>
            <a:r>
              <a:rPr lang="en-US" sz="2800" dirty="0"/>
              <a:t>D</a:t>
            </a:r>
            <a:r>
              <a:rPr lang="en-US" sz="2800" dirty="0" smtClean="0"/>
              <a:t>iscuss </a:t>
            </a:r>
            <a:r>
              <a:rPr lang="en-US" sz="2800" dirty="0"/>
              <a:t>with </a:t>
            </a:r>
            <a:r>
              <a:rPr lang="en-US" sz="2800" dirty="0" smtClean="0"/>
              <a:t>your </a:t>
            </a:r>
            <a:r>
              <a:rPr lang="en-US" sz="2800" dirty="0"/>
              <a:t>table group how the data can be used to </a:t>
            </a:r>
            <a:r>
              <a:rPr lang="en-US" sz="2800" dirty="0" smtClean="0"/>
              <a:t>determine the speed of </a:t>
            </a:r>
            <a:r>
              <a:rPr lang="en-US" sz="2800" smtClean="0"/>
              <a:t>each moon.</a:t>
            </a:r>
            <a:endParaRPr lang="en-US" sz="2800" dirty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8486775" cy="8382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Analyzing Data</a:t>
            </a:r>
          </a:p>
        </p:txBody>
      </p:sp>
    </p:spTree>
    <p:extLst>
      <p:ext uri="{BB962C8B-B14F-4D97-AF65-F5344CB8AC3E}">
        <p14:creationId xmlns:p14="http://schemas.microsoft.com/office/powerpoint/2010/main" val="426124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1pPr>
            <a:lvl2pPr marL="742950" indent="-285750" eaLnBrk="0" hangingPunct="0"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2pPr>
            <a:lvl3pPr marL="1143000" indent="-228600" eaLnBrk="0" hangingPunct="0"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3pPr>
            <a:lvl4pPr marL="1600200" indent="-228600" eaLnBrk="0" hangingPunct="0"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4pPr>
            <a:lvl5pPr marL="2057400" indent="-228600" eaLnBrk="0" hangingPunct="0"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9pPr>
          </a:lstStyle>
          <a:p>
            <a:pPr algn="r" eaLnBrk="1" hangingPunct="1"/>
            <a:fld id="{B4EA59B4-B77A-4494-8DB9-A3EA13E56429}" type="slidenum">
              <a:rPr lang="en-US" sz="1000"/>
              <a:pPr algn="r" eaLnBrk="1" hangingPunct="1"/>
              <a:t>33</a:t>
            </a:fld>
            <a:endParaRPr lang="en-US" sz="1000" dirty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153400" cy="5181600"/>
          </a:xfrm>
        </p:spPr>
        <p:txBody>
          <a:bodyPr/>
          <a:lstStyle/>
          <a:p>
            <a:pPr marL="609600" indent="-60960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</a:pPr>
            <a:r>
              <a:rPr lang="en-US" sz="2800" dirty="0" smtClean="0">
                <a:latin typeface="Arial" charset="0"/>
                <a:cs typeface="Arial" charset="0"/>
              </a:rPr>
              <a:t>Determine the time it takes for your moon to complete one orbit. </a:t>
            </a:r>
            <a:r>
              <a:rPr lang="en-US" sz="2800" i="1" dirty="0" smtClean="0">
                <a:latin typeface="Arial" charset="0"/>
                <a:cs typeface="Arial" charset="0"/>
              </a:rPr>
              <a:t>[unit = day]</a:t>
            </a:r>
          </a:p>
          <a:p>
            <a:pPr marL="609600" indent="-60960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</a:pPr>
            <a:r>
              <a:rPr lang="en-US" sz="2800" dirty="0" smtClean="0">
                <a:latin typeface="Arial" charset="0"/>
                <a:cs typeface="Arial" charset="0"/>
              </a:rPr>
              <a:t>Determine the distance to Jupiter (or the radius of the orbit). </a:t>
            </a:r>
            <a:r>
              <a:rPr lang="en-US" sz="2800" i="1" dirty="0" smtClean="0">
                <a:latin typeface="Arial" charset="0"/>
                <a:cs typeface="Arial" charset="0"/>
              </a:rPr>
              <a:t>[unit is million km]</a:t>
            </a:r>
          </a:p>
          <a:p>
            <a:pPr marL="609600" indent="-60960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</a:pPr>
            <a:r>
              <a:rPr lang="en-US" sz="2800" dirty="0" smtClean="0">
                <a:latin typeface="Arial" charset="0"/>
                <a:cs typeface="Arial" charset="0"/>
              </a:rPr>
              <a:t>Determine the length of the orbital path for your moon. </a:t>
            </a:r>
            <a:r>
              <a:rPr lang="en-US" i="1" dirty="0">
                <a:latin typeface="Arial" charset="0"/>
                <a:cs typeface="Arial" charset="0"/>
              </a:rPr>
              <a:t>[unit is million km]</a:t>
            </a:r>
          </a:p>
          <a:p>
            <a:pPr marL="609600" indent="-60960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 sz="2800" dirty="0" smtClean="0">
                <a:latin typeface="Arial" charset="0"/>
                <a:cs typeface="Arial" charset="0"/>
              </a:rPr>
              <a:t>Calculate the speed by dividing the length of the orbit by the time it takes the moon to complete it. </a:t>
            </a:r>
            <a:r>
              <a:rPr lang="en-US" i="1" dirty="0">
                <a:latin typeface="Arial" charset="0"/>
                <a:cs typeface="Arial" charset="0"/>
              </a:rPr>
              <a:t>[</a:t>
            </a:r>
            <a:r>
              <a:rPr lang="en-US" sz="2800" i="1" dirty="0" smtClean="0">
                <a:latin typeface="Arial" charset="0"/>
                <a:cs typeface="Arial" charset="0"/>
              </a:rPr>
              <a:t>unit = million km / day]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762000"/>
            <a:ext cx="8486775" cy="8382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Data Analysis Steps</a:t>
            </a:r>
          </a:p>
        </p:txBody>
      </p:sp>
    </p:spTree>
    <p:extLst>
      <p:ext uri="{BB962C8B-B14F-4D97-AF65-F5344CB8AC3E}">
        <p14:creationId xmlns:p14="http://schemas.microsoft.com/office/powerpoint/2010/main" val="348490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1pPr>
            <a:lvl2pPr marL="742950" indent="-285750" eaLnBrk="0" hangingPunct="0"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2pPr>
            <a:lvl3pPr marL="1143000" indent="-228600" eaLnBrk="0" hangingPunct="0"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3pPr>
            <a:lvl4pPr marL="1600200" indent="-228600" eaLnBrk="0" hangingPunct="0"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4pPr>
            <a:lvl5pPr marL="2057400" indent="-228600" eaLnBrk="0" hangingPunct="0"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rgbClr val="000000"/>
                </a:solidFill>
                <a:latin typeface="Gill Sans" charset="0"/>
                <a:sym typeface="Gill Sans" charset="0"/>
              </a:defRPr>
            </a:lvl9pPr>
          </a:lstStyle>
          <a:p>
            <a:pPr algn="r" eaLnBrk="1" hangingPunct="1"/>
            <a:fld id="{48ACA7A8-F3F1-4593-B7D5-2EC53714C646}" type="slidenum">
              <a:rPr lang="en-US" sz="1000"/>
              <a:pPr algn="r" eaLnBrk="1" hangingPunct="1"/>
              <a:t>34</a:t>
            </a:fld>
            <a:endParaRPr lang="en-US" sz="1000" dirty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0" y="1676400"/>
            <a:ext cx="8280400" cy="1066800"/>
          </a:xfrm>
        </p:spPr>
        <p:txBody>
          <a:bodyPr/>
          <a:lstStyle/>
          <a:p>
            <a:pPr marL="0" lvl="1" indent="0" eaLnBrk="1" hangingPunct="1">
              <a:spcBef>
                <a:spcPts val="1200"/>
              </a:spcBef>
              <a:spcAft>
                <a:spcPts val="1200"/>
              </a:spcAft>
              <a:buSzTx/>
              <a:buFont typeface="Times New Roman" pitchFamily="18" charset="0"/>
              <a:buNone/>
              <a:defRPr/>
            </a:pPr>
            <a:r>
              <a:rPr lang="en-US" dirty="0">
                <a:latin typeface="Arial" pitchFamily="34" charset="0"/>
                <a:ea typeface="+mn-ea"/>
                <a:cs typeface="Arial" pitchFamily="34" charset="0"/>
              </a:rPr>
              <a:t>Graph the data for </a:t>
            </a:r>
            <a:r>
              <a:rPr lang="en-US" dirty="0" smtClean="0">
                <a:latin typeface="Arial" pitchFamily="34" charset="0"/>
                <a:ea typeface="+mn-ea"/>
                <a:cs typeface="Arial" pitchFamily="34" charset="0"/>
              </a:rPr>
              <a:t>speed </a:t>
            </a:r>
            <a:r>
              <a:rPr lang="en-US" dirty="0">
                <a:latin typeface="Arial" pitchFamily="34" charset="0"/>
                <a:ea typeface="+mn-ea"/>
                <a:cs typeface="Arial" pitchFamily="34" charset="0"/>
              </a:rPr>
              <a:t>versus </a:t>
            </a:r>
            <a:r>
              <a:rPr lang="en-US" dirty="0" smtClean="0">
                <a:latin typeface="Arial" pitchFamily="34" charset="0"/>
                <a:ea typeface="+mn-ea"/>
                <a:cs typeface="Arial" pitchFamily="34" charset="0"/>
              </a:rPr>
              <a:t>distance and describe </a:t>
            </a:r>
            <a:r>
              <a:rPr lang="en-US" dirty="0">
                <a:latin typeface="Arial" pitchFamily="34" charset="0"/>
                <a:ea typeface="+mn-ea"/>
                <a:cs typeface="Arial" pitchFamily="34" charset="0"/>
              </a:rPr>
              <a:t>what this graph tells you.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85800"/>
            <a:ext cx="8534400" cy="9144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Graphing the Data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26917"/>
              </p:ext>
            </p:extLst>
          </p:nvPr>
        </p:nvGraphicFramePr>
        <p:xfrm>
          <a:off x="1752600" y="2743200"/>
          <a:ext cx="5562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611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2A63C02-6734-4DCC-BA54-E688E3C87ACC}" type="slidenum">
              <a:rPr lang="en-US" sz="1000" b="0"/>
              <a:pPr algn="r"/>
              <a:t>4</a:t>
            </a:fld>
            <a:endParaRPr lang="en-US" sz="1000" b="0" dirty="0"/>
          </a:p>
        </p:txBody>
      </p:sp>
      <p:sp>
        <p:nvSpPr>
          <p:cNvPr id="7966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EAE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Simplified Arabic Fixed" pitchFamily="49" charset="-78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8200"/>
            <a:ext cx="9144000" cy="1447800"/>
          </a:xfrm>
        </p:spPr>
        <p:txBody>
          <a:bodyPr/>
          <a:lstStyle/>
          <a:p>
            <a:pPr algn="ctr" eaLnBrk="1" hangingPunct="1"/>
            <a:r>
              <a:rPr lang="en-US" sz="6900" b="1" dirty="0" smtClean="0">
                <a:solidFill>
                  <a:srgbClr val="000000"/>
                </a:solidFill>
              </a:rPr>
              <a:t>Day Time</a:t>
            </a:r>
          </a:p>
        </p:txBody>
      </p:sp>
      <p:pic>
        <p:nvPicPr>
          <p:cNvPr id="26628" name="Picture 4" descr="pisa_cloudlessJ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040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33BE487-E95E-4D00-A21D-1774F64729DE}" type="slidenum">
              <a:rPr lang="en-US" sz="1000" b="0"/>
              <a:pPr algn="r"/>
              <a:t>5</a:t>
            </a:fld>
            <a:endParaRPr lang="en-US" sz="1000" b="0" dirty="0"/>
          </a:p>
        </p:txBody>
      </p:sp>
      <p:pic>
        <p:nvPicPr>
          <p:cNvPr id="28675" name="Picture 2" descr="JupiterPP2+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650" y="-768350"/>
            <a:ext cx="8394700" cy="839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2514600" y="304800"/>
            <a:ext cx="4114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Observing Jupiter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Night 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DB7B2F8-A807-4F76-A295-CD447D767FF6}" type="slidenum">
              <a:rPr lang="en-US" sz="1000" b="0"/>
              <a:pPr algn="r"/>
              <a:t>6</a:t>
            </a:fld>
            <a:endParaRPr lang="en-US" sz="1000" b="0" dirty="0"/>
          </a:p>
        </p:txBody>
      </p:sp>
      <p:sp>
        <p:nvSpPr>
          <p:cNvPr id="8007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EAE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Simplified Arabic Fixed" pitchFamily="49" charset="-7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8200"/>
            <a:ext cx="9144000" cy="1447800"/>
          </a:xfrm>
        </p:spPr>
        <p:txBody>
          <a:bodyPr/>
          <a:lstStyle/>
          <a:p>
            <a:pPr algn="ctr" eaLnBrk="1" hangingPunct="1"/>
            <a:r>
              <a:rPr lang="en-US" sz="6900" b="1" dirty="0" smtClean="0">
                <a:solidFill>
                  <a:srgbClr val="000000"/>
                </a:solidFill>
              </a:rPr>
              <a:t>Day Time</a:t>
            </a:r>
          </a:p>
        </p:txBody>
      </p:sp>
      <p:pic>
        <p:nvPicPr>
          <p:cNvPr id="30724" name="Picture 4" descr="pisa_cloudlessJ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040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93F2929-2E38-49A1-9BBD-732A6D6DFBC7}" type="slidenum">
              <a:rPr lang="en-US" sz="1000" b="0"/>
              <a:pPr algn="r"/>
              <a:t>7</a:t>
            </a:fld>
            <a:endParaRPr lang="en-US" sz="1000" b="0" dirty="0"/>
          </a:p>
        </p:txBody>
      </p:sp>
      <p:pic>
        <p:nvPicPr>
          <p:cNvPr id="32771" name="Picture 2" descr="JupiterPP3+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650" y="-768350"/>
            <a:ext cx="8394700" cy="839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2514600" y="304800"/>
            <a:ext cx="4114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Observing Jupiter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Night 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D1C1C03-6A0F-426C-A27C-E48185E70031}" type="slidenum">
              <a:rPr lang="en-US" sz="1000" b="0"/>
              <a:pPr algn="r"/>
              <a:t>8</a:t>
            </a:fld>
            <a:endParaRPr lang="en-US" sz="1000" b="0" dirty="0"/>
          </a:p>
        </p:txBody>
      </p:sp>
      <p:sp>
        <p:nvSpPr>
          <p:cNvPr id="8048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7EAE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Simplified Arabic Fixed" pitchFamily="49" charset="-7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8200"/>
            <a:ext cx="9144000" cy="1447800"/>
          </a:xfrm>
        </p:spPr>
        <p:txBody>
          <a:bodyPr/>
          <a:lstStyle/>
          <a:p>
            <a:pPr algn="ctr" eaLnBrk="1" hangingPunct="1"/>
            <a:r>
              <a:rPr lang="en-US" sz="5700" b="1" dirty="0" smtClean="0">
                <a:solidFill>
                  <a:srgbClr val="000000"/>
                </a:solidFill>
              </a:rPr>
              <a:t>Day Time</a:t>
            </a:r>
          </a:p>
        </p:txBody>
      </p:sp>
      <p:sp>
        <p:nvSpPr>
          <p:cNvPr id="804868" name="Rectangle 4"/>
          <p:cNvSpPr>
            <a:spLocks noChangeArrowheads="1"/>
          </p:cNvSpPr>
          <p:nvPr/>
        </p:nvSpPr>
        <p:spPr bwMode="auto">
          <a:xfrm>
            <a:off x="1295400" y="2665413"/>
            <a:ext cx="7067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+mn-ea"/>
                <a:cs typeface="Simplified Arabic Fixed" pitchFamily="49" charset="-78"/>
              </a:rPr>
              <a:t>Make a Prediction for Night 4 …</a:t>
            </a:r>
          </a:p>
        </p:txBody>
      </p:sp>
      <p:pic>
        <p:nvPicPr>
          <p:cNvPr id="34821" name="Picture 5" descr="pisa_cloudlessJ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0040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FDCE9D-4FB5-472D-B53E-617D891E061E}" type="slidenum">
              <a:rPr lang="en-US" sz="1000" b="0"/>
              <a:pPr algn="r"/>
              <a:t>9</a:t>
            </a:fld>
            <a:endParaRPr lang="en-US" sz="1000" b="0" dirty="0"/>
          </a:p>
        </p:txBody>
      </p:sp>
      <p:pic>
        <p:nvPicPr>
          <p:cNvPr id="36867" name="Picture 2" descr="JupiterPP4+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650" y="-768350"/>
            <a:ext cx="8394700" cy="839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2514600" y="304800"/>
            <a:ext cx="4114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Observing Jupiter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chemeClr val="hlink"/>
                </a:solidFill>
              </a:rPr>
              <a:t>Night 4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000000"/>
    </a:lt2>
    <a:accent1>
      <a:srgbClr val="3218F0"/>
    </a:accent1>
    <a:accent2>
      <a:srgbClr val="333399"/>
    </a:accent2>
    <a:accent3>
      <a:srgbClr val="FFFFFF"/>
    </a:accent3>
    <a:accent4>
      <a:srgbClr val="000000"/>
    </a:accent4>
    <a:accent5>
      <a:srgbClr val="ADABF6"/>
    </a:accent5>
    <a:accent6>
      <a:srgbClr val="2D2D8A"/>
    </a:accent6>
    <a:hlink>
      <a:srgbClr val="009999"/>
    </a:hlink>
    <a:folHlink>
      <a:srgbClr val="99CC00"/>
    </a:folHlink>
  </a:clrScheme>
  <a:fontScheme name="Default - Title and Content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18434</TotalTime>
  <Words>696</Words>
  <Application>Microsoft Office PowerPoint</Application>
  <PresentationFormat>On-screen Show (4:3)</PresentationFormat>
  <Paragraphs>154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Gill Sans</vt:lpstr>
      <vt:lpstr>Simplified Arabic Fixed</vt:lpstr>
      <vt:lpstr>Tahoma</vt:lpstr>
      <vt:lpstr>Times New Roman</vt:lpstr>
      <vt:lpstr>Wingdings</vt:lpstr>
      <vt:lpstr>Layers</vt:lpstr>
      <vt:lpstr>Galileo Galilei (1564 – 1642)</vt:lpstr>
      <vt:lpstr>PowerPoint Presentation</vt:lpstr>
      <vt:lpstr>PowerPoint Presentation</vt:lpstr>
      <vt:lpstr>Day Time</vt:lpstr>
      <vt:lpstr>PowerPoint Presentation</vt:lpstr>
      <vt:lpstr>Day Time</vt:lpstr>
      <vt:lpstr>PowerPoint Presentation</vt:lpstr>
      <vt:lpstr>Day Time</vt:lpstr>
      <vt:lpstr>PowerPoint Presentation</vt:lpstr>
      <vt:lpstr>Day Time</vt:lpstr>
      <vt:lpstr>PowerPoint Presentation</vt:lpstr>
      <vt:lpstr>Day Time</vt:lpstr>
      <vt:lpstr>PowerPoint Presentation</vt:lpstr>
      <vt:lpstr>Day Time</vt:lpstr>
      <vt:lpstr>PowerPoint Presentation</vt:lpstr>
      <vt:lpstr>Day Time</vt:lpstr>
      <vt:lpstr>PowerPoint Presentation</vt:lpstr>
      <vt:lpstr>Day Time</vt:lpstr>
      <vt:lpstr>PowerPoint Presentation</vt:lpstr>
      <vt:lpstr>Analyzing Jupiter Data</vt:lpstr>
      <vt:lpstr>Modeling the Jupiter Data</vt:lpstr>
      <vt:lpstr>PowerPoint Presentation</vt:lpstr>
      <vt:lpstr>Reflecting on the Nature of Science</vt:lpstr>
      <vt:lpstr>Understandings about the Nature of Science</vt:lpstr>
      <vt:lpstr>Reflecting on the Nature of Science</vt:lpstr>
      <vt:lpstr>Understandings about the Nature of Science</vt:lpstr>
      <vt:lpstr>Reflecting on the Nature of Science</vt:lpstr>
      <vt:lpstr>Understandings about the Nature of Science</vt:lpstr>
      <vt:lpstr>Reflecting on the Nature of Science</vt:lpstr>
      <vt:lpstr>Understandings about the Nature of Science</vt:lpstr>
      <vt:lpstr>Break</vt:lpstr>
      <vt:lpstr>Analyzing Data</vt:lpstr>
      <vt:lpstr>Data Analysis Steps</vt:lpstr>
      <vt:lpstr>Graphing the Data</vt:lpstr>
    </vt:vector>
  </TitlesOfParts>
  <Company>NJACE Science Education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D1 - GEN PDI Orlando</dc:title>
  <dc:creator>Dr. Wil van der Veen</dc:creator>
  <cp:lastModifiedBy>Hillestad, Matthew</cp:lastModifiedBy>
  <cp:revision>13</cp:revision>
  <cp:lastPrinted>2012-09-21T14:39:17Z</cp:lastPrinted>
  <dcterms:created xsi:type="dcterms:W3CDTF">2013-10-02T21:22:35Z</dcterms:created>
  <dcterms:modified xsi:type="dcterms:W3CDTF">2019-04-25T17:07:29Z</dcterms:modified>
</cp:coreProperties>
</file>