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327" r:id="rId4"/>
    <p:sldId id="334" r:id="rId5"/>
    <p:sldId id="293" r:id="rId6"/>
    <p:sldId id="286" r:id="rId7"/>
    <p:sldId id="287" r:id="rId8"/>
    <p:sldId id="356" r:id="rId9"/>
    <p:sldId id="288" r:id="rId10"/>
    <p:sldId id="289" r:id="rId11"/>
    <p:sldId id="290" r:id="rId12"/>
    <p:sldId id="371" r:id="rId13"/>
    <p:sldId id="352" r:id="rId14"/>
    <p:sldId id="376" r:id="rId15"/>
    <p:sldId id="372" r:id="rId16"/>
    <p:sldId id="373" r:id="rId17"/>
    <p:sldId id="374" r:id="rId18"/>
    <p:sldId id="375" r:id="rId19"/>
    <p:sldId id="378" r:id="rId20"/>
    <p:sldId id="337" r:id="rId21"/>
    <p:sldId id="338" r:id="rId22"/>
    <p:sldId id="339" r:id="rId23"/>
    <p:sldId id="340" r:id="rId24"/>
    <p:sldId id="341" r:id="rId25"/>
    <p:sldId id="342" r:id="rId26"/>
    <p:sldId id="343" r:id="rId27"/>
    <p:sldId id="344" r:id="rId28"/>
    <p:sldId id="345" r:id="rId29"/>
    <p:sldId id="348" r:id="rId30"/>
    <p:sldId id="349" r:id="rId31"/>
    <p:sldId id="379" r:id="rId32"/>
    <p:sldId id="377" r:id="rId33"/>
  </p:sldIdLst>
  <p:sldSz cx="12192000" cy="6858000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222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7504833-5192-4A52-8E50-FE679419C09D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85280F1-2015-47B4-A979-E66D9C9B1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17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F47EBE6-1D7E-413B-BBE8-1F43E2FF17D9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4A04339-A7C4-4570-ABEF-F86BDA469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57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04339-A7C4-4570-ABEF-F86BDA4699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10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125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016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927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929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573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038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49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860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120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508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938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64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505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765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280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411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601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5123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ix5sCm4Sl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www.nasa.gov/education/materials/#.VYiAhU3bJ9A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a.gov/audience/forstudents/k-4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spacemath.gsfc.nasa.gov/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tream.tv/channel/iss-hdev-payload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spotthestation.nasa.gov/sightings/view.cfm?country=United_States&amp;region=North_Dakota&amp;city=Minot#.XGRHLVVKhhE" TargetMode="Externa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mars.jpl.nasa.gov/msl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hyperlink" Target="https://mars.nasa.gov/insight/participate/classroom-activities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lunar.gsfc.nasa.gov/forkids.ht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www.lpi.usra.edu/education/resources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scigirlsconnect.org/page/activities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JP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y4qxv3cl" TargetMode="External"/><Relationship Id="rId2" Type="http://schemas.openxmlformats.org/officeDocument/2006/relationships/hyperlink" Target="https://und.qualtrics.com/jfe/form/SV_1ZylfLa4dVilxD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youtube.com/watch?v=zR3Igc3Rhf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youtube.com/watch?v=Ue4PCI0NamI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7361" y="1493844"/>
            <a:ext cx="8791575" cy="2387600"/>
          </a:xfrm>
        </p:spPr>
        <p:txBody>
          <a:bodyPr/>
          <a:lstStyle/>
          <a:p>
            <a:r>
              <a:rPr lang="en-US" cap="none" dirty="0" smtClean="0">
                <a:latin typeface="Calibri" panose="020F0502020204030204" pitchFamily="34" charset="0"/>
              </a:rPr>
              <a:t>Mission to Mars and</a:t>
            </a:r>
            <a:br>
              <a:rPr lang="en-US" cap="none" dirty="0" smtClean="0">
                <a:latin typeface="Calibri" panose="020F0502020204030204" pitchFamily="34" charset="0"/>
              </a:rPr>
            </a:br>
            <a:r>
              <a:rPr lang="en-US" cap="none" dirty="0" smtClean="0">
                <a:latin typeface="Calibri" panose="020F0502020204030204" pitchFamily="34" charset="0"/>
              </a:rPr>
              <a:t>NASA Educator Resources</a:t>
            </a:r>
            <a:endParaRPr lang="en-US" cap="none" dirty="0">
              <a:latin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3356" y="4019010"/>
            <a:ext cx="8791575" cy="2279778"/>
          </a:xfrm>
        </p:spPr>
        <p:txBody>
          <a:bodyPr>
            <a:normAutofit/>
          </a:bodyPr>
          <a:lstStyle/>
          <a:p>
            <a:r>
              <a:rPr lang="en-US" cap="none" dirty="0" smtClean="0">
                <a:solidFill>
                  <a:schemeClr val="tx1"/>
                </a:solidFill>
                <a:latin typeface="Calibri" panose="020F0502020204030204" pitchFamily="34" charset="0"/>
              </a:rPr>
              <a:t>Marissa Saad</a:t>
            </a:r>
          </a:p>
          <a:p>
            <a:r>
              <a:rPr lang="en-US" cap="none" dirty="0" smtClean="0">
                <a:solidFill>
                  <a:schemeClr val="tx1"/>
                </a:solidFill>
                <a:latin typeface="Calibri" panose="020F0502020204030204" pitchFamily="34" charset="0"/>
              </a:rPr>
              <a:t>North Dakota Space Grant Consortium</a:t>
            </a:r>
            <a:endParaRPr lang="en-US" cap="none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10" descr="http://www.energia.ru/ru/im/4-i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017">
            <a:off x="2412418" y="170196"/>
            <a:ext cx="2378067" cy="214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1.bp.blogspot.com/-ANs2zVka4aM/UHE_WelDgHI/AAAAAAAAZTg/pgE6cobyh5E/s1600/Y4712_MARS_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7206" y="204629"/>
            <a:ext cx="4292857" cy="271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2.iconfinder.com/data/icons/brainy-icons-science/120/0909-formula02-5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739">
            <a:off x="9413347" y="2919263"/>
            <a:ext cx="910389" cy="91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queen.com/image-files/astronaut-on-the-mo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110" y="3289086"/>
            <a:ext cx="1817753" cy="338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cosatra.com/wp-content/themes/alhena-lite/images/background/patterns/tool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6238">
            <a:off x="5123691" y="604938"/>
            <a:ext cx="2502128" cy="103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49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.newsweek.com/sites/www.newsweek.com/files/2015/06/17/martian-tifrss0009frnleft-1001rrg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7"/>
          <a:stretch/>
        </p:blipFill>
        <p:spPr bwMode="auto">
          <a:xfrm>
            <a:off x="0" y="0"/>
            <a:ext cx="124354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10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Rockets to the Rescue</a:t>
            </a:r>
            <a:endParaRPr lang="en-US" sz="4000" b="1" dirty="0"/>
          </a:p>
        </p:txBody>
      </p:sp>
      <p:sp>
        <p:nvSpPr>
          <p:cNvPr id="9220" name="Rectangle 3"/>
          <p:cNvSpPr>
            <a:spLocks noGrp="1" noChangeArrowheads="1"/>
          </p:cNvSpPr>
          <p:nvPr>
            <p:ph idx="1"/>
          </p:nvPr>
        </p:nvSpPr>
        <p:spPr>
          <a:xfrm>
            <a:off x="480646" y="1397000"/>
            <a:ext cx="6096000" cy="4800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Goal: Build and launch a rocket, keep your payload intact, and save Mark Watney</a:t>
            </a:r>
            <a:r>
              <a:rPr lang="en-US" dirty="0"/>
              <a:t>!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Launch your payload to Mars!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What will be </a:t>
            </a:r>
            <a:r>
              <a:rPr lang="en-US" i="1" dirty="0" smtClean="0"/>
              <a:t>your</a:t>
            </a:r>
            <a:r>
              <a:rPr lang="en-US" dirty="0" smtClean="0"/>
              <a:t> team’s strategy?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450" r="18256"/>
          <a:stretch/>
        </p:blipFill>
        <p:spPr>
          <a:xfrm>
            <a:off x="6858000" y="-9525"/>
            <a:ext cx="5334000" cy="6905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5" t="21492" r="-606" b="13520"/>
          <a:stretch/>
        </p:blipFill>
        <p:spPr>
          <a:xfrm>
            <a:off x="2609036" y="3443287"/>
            <a:ext cx="3176954" cy="3415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0094" y="2107707"/>
            <a:ext cx="3121004" cy="221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8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98326" y="182031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Rockets to the Rescue - BUDGET</a:t>
            </a:r>
            <a:endParaRPr lang="en-US" sz="4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568" y="4917484"/>
            <a:ext cx="3121004" cy="2211735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565818"/>
              </p:ext>
            </p:extLst>
          </p:nvPr>
        </p:nvGraphicFramePr>
        <p:xfrm>
          <a:off x="1111684" y="1096431"/>
          <a:ext cx="10274474" cy="4695825"/>
        </p:xfrm>
        <a:graphic>
          <a:graphicData uri="http://schemas.openxmlformats.org/drawingml/2006/table">
            <a:tbl>
              <a:tblPr/>
              <a:tblGrid>
                <a:gridCol w="4654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0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05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9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1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Maximum Budget: $50,000,000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Item Description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Cost Per Unit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Total Units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Total Item Cost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mini rubber band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$40,000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 inches of duct tape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$3,000,000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 inches of masking tape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$2,000,000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regular/large rubber band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$80,000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Pipe Cleaner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$500,000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Cotton Ball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$5,000,000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Straw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$500,000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Puff Ball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$4,000,000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 inches of string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$600,000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full sheet of Tissue Paper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$6,000,000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125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614" y="220133"/>
            <a:ext cx="9905998" cy="1092199"/>
          </a:xfrm>
        </p:spPr>
        <p:txBody>
          <a:bodyPr/>
          <a:lstStyle/>
          <a:p>
            <a:pPr algn="ctr"/>
            <a:r>
              <a:rPr lang="en-US" b="1" dirty="0" smtClean="0"/>
              <a:t>Rockets to the rescue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Critical Thinking Questions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185332"/>
            <a:ext cx="11116732" cy="5393267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Was your rocket successful?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Take a look at other teams’ designs. What materials did they use? Did their results differ from yours? Describe the outcomes.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did gravity affect your design?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should scientists consider when selecting materials? (think of sizes, weight, composition of the atmosphere, etc.)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Extra consideration: Integrate this activity into the classroom – add budgets, weight restrictions, competition between NASA centers, etc.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shapes were the most aerodynamic?  Are these necessarily the best designs?</a:t>
            </a:r>
          </a:p>
        </p:txBody>
      </p:sp>
    </p:spTree>
    <p:extLst>
      <p:ext uri="{BB962C8B-B14F-4D97-AF65-F5344CB8AC3E}">
        <p14:creationId xmlns:p14="http://schemas.microsoft.com/office/powerpoint/2010/main" val="81070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Sea Diver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32" y="793750"/>
            <a:ext cx="6290733" cy="4718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69932" y="5511800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Eryn Beisner, a UND alumna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881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70" y="-37381"/>
            <a:ext cx="10339841" cy="68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29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24933" y="1143000"/>
            <a:ext cx="6180667" cy="46482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800" kern="0" dirty="0" smtClean="0">
                <a:latin typeface="+mj-lt"/>
              </a:rPr>
              <a:t>Season 2, episode 1: </a:t>
            </a:r>
            <a:r>
              <a:rPr lang="en-US" sz="2800" i="1" kern="0" dirty="0" err="1" smtClean="0">
                <a:latin typeface="+mj-lt"/>
              </a:rPr>
              <a:t>Aquabots</a:t>
            </a:r>
            <a:endParaRPr lang="en-US" sz="2800" i="1" kern="0" dirty="0" smtClean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b="1" i="1" kern="0" dirty="0" smtClean="0">
                <a:solidFill>
                  <a:srgbClr val="FFFF00"/>
                </a:solidFill>
                <a:latin typeface="+mj-lt"/>
              </a:rPr>
              <a:t>Challenge</a:t>
            </a:r>
            <a:r>
              <a:rPr lang="en-US" sz="2800" kern="0" dirty="0" smtClean="0">
                <a:latin typeface="+mj-lt"/>
              </a:rPr>
              <a:t>: NASA is currently preparing for long-duration spaceflight to Mars and needs to practice procedures in the NBL.  They need to select a contractor to design and build neutrally buoyant tools for training.</a:t>
            </a:r>
          </a:p>
          <a:p>
            <a:pPr marL="457200" indent="-457200">
              <a:buFont typeface="+mj-lt"/>
              <a:buAutoNum type="arabicPeriod"/>
            </a:pPr>
            <a:endParaRPr lang="en-US" sz="2800" kern="0" dirty="0" smtClean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kern="0" dirty="0" smtClean="0">
                <a:latin typeface="+mj-lt"/>
              </a:rPr>
              <a:t>Make predictions on given materials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kern="0" dirty="0" smtClean="0">
                <a:latin typeface="+mj-lt"/>
              </a:rPr>
              <a:t>Design your “deep sea diver”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kern="0" dirty="0" smtClean="0">
                <a:latin typeface="+mj-lt"/>
              </a:rPr>
              <a:t>Collaborative Design Review</a:t>
            </a: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5179" y="1143000"/>
            <a:ext cx="3110216" cy="202287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4" name="Picture 2" descr="https://s-media-cache-ak0.pinimg.com/736x/1b/16/63/1b16633fc03cd6625d1c583dfe21dcd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352800"/>
            <a:ext cx="4953000" cy="32975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257887" y="3810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0" kern="0" dirty="0" smtClean="0"/>
              <a:t>SCIGIRLS DEEP SEA DIVER</a:t>
            </a:r>
            <a:endParaRPr lang="en-US" sz="4000" b="0" kern="0" dirty="0"/>
          </a:p>
        </p:txBody>
      </p:sp>
    </p:spTree>
    <p:extLst>
      <p:ext uri="{BB962C8B-B14F-4D97-AF65-F5344CB8AC3E}">
        <p14:creationId xmlns:p14="http://schemas.microsoft.com/office/powerpoint/2010/main" val="231733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57887" y="3810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0" kern="0" dirty="0" smtClean="0"/>
              <a:t>SCIGIRLS DEEP SEA DIVER</a:t>
            </a:r>
            <a:endParaRPr lang="en-US" sz="4000" b="0" kern="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02733" y="1371600"/>
            <a:ext cx="6891867" cy="4724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kern="0" dirty="0" smtClean="0">
                <a:latin typeface="+mj-lt"/>
              </a:rPr>
              <a:t>What does it mean to be neutrally buoyant?</a:t>
            </a:r>
          </a:p>
          <a:p>
            <a:r>
              <a:rPr lang="en-US" sz="2800" kern="0" dirty="0" smtClean="0">
                <a:latin typeface="+mj-lt"/>
              </a:rPr>
              <a:t>Balancing act between forces</a:t>
            </a:r>
          </a:p>
          <a:p>
            <a:r>
              <a:rPr lang="en-US" sz="2800" kern="0" dirty="0" smtClean="0">
                <a:latin typeface="+mj-lt"/>
              </a:rPr>
              <a:t>Densities are equal</a:t>
            </a:r>
          </a:p>
          <a:p>
            <a:r>
              <a:rPr lang="en-US" sz="2800" kern="0" dirty="0" smtClean="0">
                <a:latin typeface="+mj-lt"/>
              </a:rPr>
              <a:t>Which planet would “float” in a giant pool of water?</a:t>
            </a:r>
          </a:p>
          <a:p>
            <a:endParaRPr lang="en-US" sz="2800" kern="0" dirty="0" smtClean="0">
              <a:latin typeface="+mj-lt"/>
            </a:endParaRPr>
          </a:p>
          <a:p>
            <a:endParaRPr lang="en-US" sz="2800" kern="0" dirty="0" smtClean="0">
              <a:latin typeface="+mj-lt"/>
            </a:endParaRPr>
          </a:p>
        </p:txBody>
      </p:sp>
      <p:pic>
        <p:nvPicPr>
          <p:cNvPr id="1028" name="Picture 4" descr="Summer Sketches.k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667" y="3964614"/>
            <a:ext cx="2687661" cy="22784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4159" y="2937934"/>
            <a:ext cx="3305175" cy="33051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67417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ile2.answcdn.com/answ-cld/image/upload/w_760,c_fill,g_faces:center,q_60/v1401107807/ovdiyqdkhu1s9lxdagu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57432"/>
            <a:ext cx="5807630" cy="387430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86000" y="225559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0" kern="0" dirty="0" smtClean="0"/>
              <a:t>REFLECTION</a:t>
            </a:r>
            <a:endParaRPr lang="en-US" sz="4000" b="0" kern="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01502" y="957432"/>
            <a:ext cx="5365898" cy="4724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kern="0" dirty="0" smtClean="0">
                <a:latin typeface="+mj-lt"/>
              </a:rPr>
              <a:t>What worked? Materials?</a:t>
            </a:r>
          </a:p>
          <a:p>
            <a:r>
              <a:rPr lang="en-US" sz="2800" kern="0" dirty="0" smtClean="0">
                <a:latin typeface="+mj-lt"/>
              </a:rPr>
              <a:t>Other </a:t>
            </a:r>
            <a:r>
              <a:rPr lang="en-US" sz="2800" kern="0" dirty="0" err="1" smtClean="0">
                <a:latin typeface="+mj-lt"/>
              </a:rPr>
              <a:t>applicaitons</a:t>
            </a:r>
            <a:r>
              <a:rPr lang="en-US" sz="2800" kern="0" dirty="0" smtClean="0">
                <a:latin typeface="+mj-lt"/>
              </a:rPr>
              <a:t>?</a:t>
            </a:r>
          </a:p>
          <a:p>
            <a:r>
              <a:rPr lang="en-US" sz="2800" kern="0" dirty="0" smtClean="0">
                <a:latin typeface="+mj-lt"/>
              </a:rPr>
              <a:t>Scuba divers</a:t>
            </a:r>
          </a:p>
          <a:p>
            <a:r>
              <a:rPr lang="en-US" sz="2800" kern="0" dirty="0" smtClean="0">
                <a:latin typeface="+mj-lt"/>
              </a:rPr>
              <a:t>Submarines</a:t>
            </a:r>
          </a:p>
          <a:p>
            <a:r>
              <a:rPr lang="en-US" sz="2800" kern="0" dirty="0" smtClean="0">
                <a:latin typeface="+mj-lt"/>
              </a:rPr>
              <a:t>Fish</a:t>
            </a:r>
          </a:p>
          <a:p>
            <a:r>
              <a:rPr lang="en-US" sz="2800" kern="0" dirty="0" smtClean="0">
                <a:latin typeface="+mj-lt"/>
              </a:rPr>
              <a:t>Science! –Taking ocean measurements</a:t>
            </a:r>
          </a:p>
        </p:txBody>
      </p:sp>
      <p:pic>
        <p:nvPicPr>
          <p:cNvPr id="2050" name="Picture 2" descr="http://www.defencejobs.gov.au/navy/submariners/images/tech-submar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2" y="4927428"/>
            <a:ext cx="3992895" cy="171245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whoi.edu/cms/images/lstokey/2005/1/v40n2-valdes3en_4817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94" y="4310540"/>
            <a:ext cx="3326185" cy="23726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185" y="4353880"/>
            <a:ext cx="3048000" cy="2286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44731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you get involved?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NASA Resources (K-12)</a:t>
            </a:r>
          </a:p>
          <a:p>
            <a:r>
              <a:rPr lang="en-US" dirty="0" smtClean="0"/>
              <a:t>North Dakota funding and opportunities</a:t>
            </a:r>
          </a:p>
          <a:p>
            <a:r>
              <a:rPr lang="en-US" dirty="0" smtClean="0"/>
              <a:t>STEM Ambassador Program</a:t>
            </a:r>
          </a:p>
          <a:p>
            <a:r>
              <a:rPr lang="en-US" dirty="0" smtClean="0"/>
              <a:t>Future Professional Development as a ND teacher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14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81" y="82596"/>
            <a:ext cx="9905998" cy="1478570"/>
          </a:xfrm>
        </p:spPr>
        <p:txBody>
          <a:bodyPr/>
          <a:lstStyle/>
          <a:p>
            <a:r>
              <a:rPr lang="en-US" cap="none" dirty="0" smtClean="0">
                <a:latin typeface="Calibri" panose="020F0502020204030204" pitchFamily="34" charset="0"/>
              </a:rPr>
              <a:t>Meet the Space Grant Team!</a:t>
            </a:r>
            <a:endParaRPr lang="en-US" cap="none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881" y="1453905"/>
            <a:ext cx="5397201" cy="1725986"/>
          </a:xfrm>
        </p:spPr>
        <p:txBody>
          <a:bodyPr>
            <a:normAutofit/>
          </a:bodyPr>
          <a:lstStyle/>
          <a:p>
            <a:r>
              <a:rPr lang="en-US" dirty="0" smtClean="0"/>
              <a:t>Director </a:t>
            </a:r>
            <a:r>
              <a:rPr lang="en-US" dirty="0"/>
              <a:t>of Space </a:t>
            </a:r>
            <a:r>
              <a:rPr lang="en-US" dirty="0" smtClean="0"/>
              <a:t>Grant, Jim Casler</a:t>
            </a:r>
          </a:p>
          <a:p>
            <a:r>
              <a:rPr lang="en-US" dirty="0" smtClean="0"/>
              <a:t>Deputy Director, Caitlin Nolby</a:t>
            </a:r>
          </a:p>
          <a:p>
            <a:r>
              <a:rPr lang="en-US" dirty="0" smtClean="0"/>
              <a:t>Coordinator, Marissa Saad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246" y="687505"/>
            <a:ext cx="3874735" cy="329116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31" y="3612273"/>
            <a:ext cx="3723823" cy="279286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8" t="8410"/>
          <a:stretch/>
        </p:blipFill>
        <p:spPr>
          <a:xfrm>
            <a:off x="4224042" y="3602285"/>
            <a:ext cx="3833097" cy="283789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434" y="4317914"/>
            <a:ext cx="2738556" cy="1994094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1436877">
            <a:off x="6768072" y="1445285"/>
            <a:ext cx="1844984" cy="664144"/>
          </a:xfrm>
          <a:prstGeom prst="rightArrow">
            <a:avLst/>
          </a:prstGeom>
          <a:solidFill>
            <a:srgbClr val="00B050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9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866" y="304800"/>
            <a:ext cx="7010400" cy="6293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467" y="618066"/>
            <a:ext cx="2819400" cy="15240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 Education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35939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7543800" cy="67958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0400" y="304800"/>
            <a:ext cx="3759200" cy="1016000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NASA for Students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483828" y="1676400"/>
            <a:ext cx="8900743" cy="4461838"/>
            <a:chOff x="2483828" y="1676400"/>
            <a:chExt cx="8900743" cy="4461838"/>
          </a:xfrm>
        </p:grpSpPr>
        <p:pic>
          <p:nvPicPr>
            <p:cNvPr id="2051" name="Picture 3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1676400"/>
              <a:ext cx="5593371" cy="446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2483828" y="1676400"/>
              <a:ext cx="8900742" cy="4461838"/>
              <a:chOff x="-30772" y="1752600"/>
              <a:chExt cx="8900742" cy="4461838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3276599" y="1752600"/>
                <a:ext cx="5593371" cy="4461838"/>
              </a:xfrm>
              <a:prstGeom prst="rect">
                <a:avLst/>
              </a:prstGeom>
              <a:noFill/>
              <a:ln w="762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latin typeface="Arial" charset="0"/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-30772" y="1752600"/>
                <a:ext cx="3307372" cy="4461838"/>
                <a:chOff x="-30772" y="1752600"/>
                <a:chExt cx="3307372" cy="4461838"/>
              </a:xfrm>
            </p:grpSpPr>
            <p:cxnSp>
              <p:nvCxnSpPr>
                <p:cNvPr id="7" name="Straight Connector 6"/>
                <p:cNvCxnSpPr/>
                <p:nvPr/>
              </p:nvCxnSpPr>
              <p:spPr bwMode="auto">
                <a:xfrm flipV="1">
                  <a:off x="1277206" y="1752600"/>
                  <a:ext cx="1999393" cy="1721546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/>
                <p:nvPr/>
              </p:nvCxnSpPr>
              <p:spPr bwMode="auto">
                <a:xfrm>
                  <a:off x="1277206" y="5105400"/>
                  <a:ext cx="1999394" cy="1109038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5" name="Rectangle 14"/>
                <p:cNvSpPr/>
                <p:nvPr/>
              </p:nvSpPr>
              <p:spPr bwMode="auto">
                <a:xfrm>
                  <a:off x="-30772" y="3474146"/>
                  <a:ext cx="1307978" cy="1631254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19659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98213"/>
            <a:ext cx="2607733" cy="1223720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Space Math at NASA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93" y="791346"/>
            <a:ext cx="6931948" cy="556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2012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9733" y="165100"/>
            <a:ext cx="6929967" cy="685800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International Space Station - Live!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58273"/>
            <a:ext cx="6324600" cy="5786908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958273"/>
            <a:ext cx="5117901" cy="578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790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upload.wikimedia.org/wikipedia/commons/1/17/STS-134_EVA4_view_to_the_Space_Shuttle_Endeavou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37" y="0"/>
            <a:ext cx="1032552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457200"/>
            <a:ext cx="3886200" cy="685800"/>
          </a:xfrm>
        </p:spPr>
        <p:txBody>
          <a:bodyPr/>
          <a:lstStyle/>
          <a:p>
            <a:r>
              <a:rPr lang="en-US" dirty="0" smtClean="0"/>
              <a:t>Spot the Station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1851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107" y="0"/>
            <a:ext cx="3806080" cy="2983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667" y="770467"/>
            <a:ext cx="1938866" cy="2175934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Mars Curiosity Rover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97100" y="3716868"/>
            <a:ext cx="2634317" cy="2175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/>
              </a:rPr>
              <a:t>and now… the Insight Rover!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3092" y="3060835"/>
            <a:ext cx="7638908" cy="379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065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1489" y="338762"/>
            <a:ext cx="8318500" cy="685800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NASA – Lunar Reconnaissance Orbiter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4" y="1066800"/>
            <a:ext cx="6019800" cy="542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33400" y="1752600"/>
            <a:ext cx="11506200" cy="4461838"/>
            <a:chOff x="533400" y="1752600"/>
            <a:chExt cx="11506200" cy="446183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0739" y="1782618"/>
              <a:ext cx="6258861" cy="4389582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533400" y="1752600"/>
              <a:ext cx="11506200" cy="4461838"/>
              <a:chOff x="-1737521" y="1752600"/>
              <a:chExt cx="10776850" cy="4461838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3276599" y="1752600"/>
                <a:ext cx="5762730" cy="4461838"/>
              </a:xfrm>
              <a:prstGeom prst="rect">
                <a:avLst/>
              </a:prstGeom>
              <a:noFill/>
              <a:ln w="762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latin typeface="Arial" charset="0"/>
                </a:endParaRP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-1737521" y="1758099"/>
                <a:ext cx="5024933" cy="4438620"/>
                <a:chOff x="-1737521" y="1758099"/>
                <a:chExt cx="5024933" cy="4438620"/>
              </a:xfrm>
            </p:grpSpPr>
            <p:cxnSp>
              <p:nvCxnSpPr>
                <p:cNvPr id="9" name="Straight Connector 8"/>
                <p:cNvCxnSpPr/>
                <p:nvPr/>
              </p:nvCxnSpPr>
              <p:spPr bwMode="auto">
                <a:xfrm flipV="1">
                  <a:off x="-1055988" y="1758099"/>
                  <a:ext cx="4343400" cy="1948872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" name="Straight Connector 9"/>
                <p:cNvCxnSpPr/>
                <p:nvPr/>
              </p:nvCxnSpPr>
              <p:spPr bwMode="auto">
                <a:xfrm>
                  <a:off x="-877913" y="4834561"/>
                  <a:ext cx="4165325" cy="1362158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1" name="Rectangle 10"/>
                <p:cNvSpPr/>
                <p:nvPr/>
              </p:nvSpPr>
              <p:spPr bwMode="auto">
                <a:xfrm>
                  <a:off x="-1737521" y="3666836"/>
                  <a:ext cx="870421" cy="1175327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590962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7067" y="318655"/>
            <a:ext cx="7179733" cy="762000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Lunar and Planetary Institute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162799" cy="560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07882">
            <a:off x="6487256" y="3102963"/>
            <a:ext cx="4924425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6114553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0" y="313267"/>
            <a:ext cx="4538133" cy="898832"/>
          </a:xfrm>
        </p:spPr>
        <p:txBody>
          <a:bodyPr>
            <a:normAutofit/>
          </a:bodyPr>
          <a:lstStyle/>
          <a:p>
            <a:r>
              <a:rPr lang="en-US" i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SciGirls</a:t>
            </a:r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Activities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524000"/>
            <a:ext cx="6781800" cy="5019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44197">
            <a:off x="7209512" y="424785"/>
            <a:ext cx="2504255" cy="32218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3870">
            <a:off x="9454599" y="2203769"/>
            <a:ext cx="2380556" cy="30666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80443">
            <a:off x="7247666" y="3430565"/>
            <a:ext cx="2427946" cy="311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736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84398">
            <a:off x="7833824" y="3674482"/>
            <a:ext cx="4185647" cy="2613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184905"/>
            <a:ext cx="8212667" cy="680767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NDspacegrant.und.edu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38" y="907228"/>
            <a:ext cx="1478210" cy="1447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43" y="2249160"/>
            <a:ext cx="1190625" cy="1190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589" y="3810279"/>
            <a:ext cx="1479627" cy="1476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02" y="5451911"/>
            <a:ext cx="1659455" cy="1167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9" y="3627532"/>
            <a:ext cx="1385719" cy="13787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45775">
            <a:off x="8206827" y="311758"/>
            <a:ext cx="3686424" cy="3767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969787">
            <a:off x="2556367" y="872407"/>
            <a:ext cx="1675670" cy="2601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7480">
            <a:off x="4710885" y="181492"/>
            <a:ext cx="2306695" cy="3573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60461">
            <a:off x="6015932" y="2830592"/>
            <a:ext cx="1953435" cy="3643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277388">
            <a:off x="3737466" y="3382394"/>
            <a:ext cx="1850982" cy="3247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313218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ars planet*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533" y="635014"/>
            <a:ext cx="2210721" cy="221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274083"/>
            <a:ext cx="9905998" cy="1061692"/>
          </a:xfrm>
        </p:spPr>
        <p:txBody>
          <a:bodyPr/>
          <a:lstStyle/>
          <a:p>
            <a:r>
              <a:rPr lang="en-US" dirty="0" smtClean="0"/>
              <a:t>Workshop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162" y="1335775"/>
            <a:ext cx="7019245" cy="52434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Y</a:t>
            </a:r>
            <a:r>
              <a:rPr lang="en-US" b="1" dirty="0" smtClean="0"/>
              <a:t>ou will be able to:</a:t>
            </a:r>
          </a:p>
          <a:p>
            <a:r>
              <a:rPr lang="en-US" sz="2250" dirty="0" smtClean="0"/>
              <a:t>Confidently conduct today’s activities in the classroom.</a:t>
            </a:r>
          </a:p>
          <a:p>
            <a:r>
              <a:rPr lang="en-US" sz="2250" dirty="0" smtClean="0"/>
              <a:t>Better understand concepts regarding space sciences.</a:t>
            </a:r>
          </a:p>
          <a:p>
            <a:r>
              <a:rPr lang="en-US" sz="2250" dirty="0" smtClean="0">
                <a:sym typeface="Wingdings" panose="05000000000000000000" pitchFamily="2" charset="2"/>
              </a:rPr>
              <a:t>Effectively communicate in teams to successfully complete a mission to Mars.</a:t>
            </a:r>
          </a:p>
          <a:p>
            <a:r>
              <a:rPr lang="en-US" sz="2250" dirty="0" smtClean="0">
                <a:sym typeface="Wingdings" panose="05000000000000000000" pitchFamily="2" charset="2"/>
              </a:rPr>
              <a:t>Save Mark Watney!</a:t>
            </a:r>
          </a:p>
          <a:p>
            <a:r>
              <a:rPr lang="en-US" sz="2250" dirty="0" smtClean="0">
                <a:sym typeface="Wingdings" panose="05000000000000000000" pitchFamily="2" charset="2"/>
              </a:rPr>
              <a:t>Create a neutrally buoyant object to be used by astronauts in the NBL.</a:t>
            </a:r>
          </a:p>
          <a:p>
            <a:r>
              <a:rPr lang="en-US" sz="2250" dirty="0" smtClean="0">
                <a:sym typeface="Wingdings" panose="05000000000000000000" pitchFamily="2" charset="2"/>
              </a:rPr>
              <a:t>Understand how YOU can get involved with NASA in ND!</a:t>
            </a:r>
          </a:p>
          <a:p>
            <a:pPr lvl="1"/>
            <a:endParaRPr lang="en-US" sz="2400" dirty="0"/>
          </a:p>
        </p:txBody>
      </p:sp>
      <p:pic>
        <p:nvPicPr>
          <p:cNvPr id="4" name="Picture 2" descr="Image result for mars exploration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0806">
            <a:off x="8145854" y="4464131"/>
            <a:ext cx="2590800" cy="155448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images.nationalgeographic.com/wpf/media-live/photos/000/578/overrides/mars-rover-landing-sequence-lowering-sky-crane_57832_600x45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6" r="9505"/>
          <a:stretch/>
        </p:blipFill>
        <p:spPr bwMode="auto">
          <a:xfrm rot="438920">
            <a:off x="9847003" y="1396228"/>
            <a:ext cx="1765467" cy="259174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63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8833" r="18201"/>
          <a:stretch/>
        </p:blipFill>
        <p:spPr>
          <a:xfrm>
            <a:off x="8159150" y="766315"/>
            <a:ext cx="3857373" cy="34154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308" y="3886200"/>
            <a:ext cx="3438388" cy="25797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510" y="3168367"/>
            <a:ext cx="4743686" cy="34355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267" y="228600"/>
            <a:ext cx="8106833" cy="843512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NDSGC K-12 Educator Email Listserv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962503"/>
            <a:ext cx="75001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Workshop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New STEM education resources for the classroom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NASA student contests/team competitions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Professional Development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Emails ~once a week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6"/>
          <a:stretch/>
        </p:blipFill>
        <p:spPr>
          <a:xfrm rot="16200000">
            <a:off x="6617344" y="3023383"/>
            <a:ext cx="3109682" cy="20433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8" y="2901495"/>
            <a:ext cx="3459128" cy="259434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0421732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45985"/>
            <a:ext cx="9905998" cy="1478570"/>
          </a:xfrm>
        </p:spPr>
        <p:txBody>
          <a:bodyPr/>
          <a:lstStyle/>
          <a:p>
            <a:r>
              <a:rPr lang="en-US" dirty="0" smtClean="0"/>
              <a:t>STEM Ambassador Program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066800" y="1603676"/>
            <a:ext cx="4878389" cy="460087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Are you volunteering for outreach activities, want NASA on your resume?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May 31</a:t>
            </a:r>
            <a:r>
              <a:rPr lang="en-US" b="1" baseline="30000" dirty="0" smtClean="0">
                <a:solidFill>
                  <a:srgbClr val="FFFF00"/>
                </a:solidFill>
              </a:rPr>
              <a:t>st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application deadline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$12/hour </a:t>
            </a:r>
            <a:r>
              <a:rPr lang="en-US" dirty="0" smtClean="0"/>
              <a:t>to conduct K-12 visits, informal education sessions, lesson plan prepping, or any other STEM engagement activities.</a:t>
            </a:r>
          </a:p>
          <a:p>
            <a:r>
              <a:rPr lang="en-US" dirty="0" smtClean="0"/>
              <a:t>School comes first </a:t>
            </a:r>
            <a:r>
              <a:rPr lang="en-US" dirty="0" smtClean="0">
                <a:solidFill>
                  <a:srgbClr val="FFFF00"/>
                </a:solidFill>
              </a:rPr>
              <a:t>– </a:t>
            </a:r>
            <a:r>
              <a:rPr lang="en-US" b="1" dirty="0" smtClean="0">
                <a:solidFill>
                  <a:srgbClr val="FFFF00"/>
                </a:solidFill>
              </a:rPr>
              <a:t>flexible schedule!</a:t>
            </a:r>
          </a:p>
          <a:p>
            <a:r>
              <a:rPr lang="en-US" dirty="0" smtClean="0"/>
              <a:t>Anywhere in ND, from your own local area!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Training session </a:t>
            </a:r>
            <a:r>
              <a:rPr lang="en-US" dirty="0" smtClean="0"/>
              <a:t>at UND (lesson plans, hands-on activities, take home materials).</a:t>
            </a:r>
          </a:p>
          <a:p>
            <a:r>
              <a:rPr lang="en-US" dirty="0" smtClean="0"/>
              <a:t>Some events are scheduled through Space Grant. Most are whatever you find!</a:t>
            </a:r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56390" y="1724555"/>
            <a:ext cx="4875211" cy="427361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Some events have been: </a:t>
            </a:r>
          </a:p>
          <a:p>
            <a:pPr lvl="1"/>
            <a:r>
              <a:rPr lang="en-US" dirty="0" smtClean="0"/>
              <a:t>ISS Calls (2016, 2019 TBD)</a:t>
            </a:r>
          </a:p>
          <a:p>
            <a:pPr lvl="1"/>
            <a:r>
              <a:rPr lang="en-US" dirty="0" smtClean="0"/>
              <a:t>Eclipse trips</a:t>
            </a:r>
          </a:p>
          <a:p>
            <a:pPr lvl="1"/>
            <a:r>
              <a:rPr lang="en-US" dirty="0" smtClean="0"/>
              <a:t>K-12 visits with the NDSGC Team</a:t>
            </a:r>
          </a:p>
          <a:p>
            <a:pPr lvl="1"/>
            <a:r>
              <a:rPr lang="en-US" dirty="0" smtClean="0"/>
              <a:t>Near-Space Balloon Competition judging and facilitation</a:t>
            </a:r>
          </a:p>
          <a:p>
            <a:pPr lvl="1"/>
            <a:r>
              <a:rPr lang="en-US" dirty="0" smtClean="0"/>
              <a:t>Super Science Day (GF)</a:t>
            </a:r>
          </a:p>
          <a:p>
            <a:pPr lvl="1"/>
            <a:r>
              <a:rPr lang="en-US" dirty="0" smtClean="0"/>
              <a:t>Marketplace for Kids (all over ND)</a:t>
            </a:r>
          </a:p>
          <a:p>
            <a:pPr lvl="1"/>
            <a:r>
              <a:rPr lang="en-US" dirty="0" smtClean="0"/>
              <a:t>Water Festival (Bottineau)</a:t>
            </a:r>
          </a:p>
          <a:p>
            <a:pPr lvl="1"/>
            <a:r>
              <a:rPr lang="en-US" dirty="0" smtClean="0"/>
              <a:t>Girl scouts, boy scouts</a:t>
            </a:r>
          </a:p>
          <a:p>
            <a:pPr lvl="1"/>
            <a:r>
              <a:rPr lang="en-US" dirty="0" smtClean="0"/>
              <a:t>FIRST Lego League, FIRST Robotics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33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Please fill out a quick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und.qualtrics.com/jfe/form/SV_1ZylfLa4dVilxDT</a:t>
            </a:r>
            <a:endParaRPr lang="en-US" dirty="0" smtClean="0"/>
          </a:p>
          <a:p>
            <a:r>
              <a:rPr lang="en-US" b="1" dirty="0">
                <a:hlinkClick r:id="rId3"/>
              </a:rPr>
              <a:t>http://</a:t>
            </a:r>
            <a:r>
              <a:rPr lang="en-US" b="1" dirty="0" smtClean="0">
                <a:hlinkClick r:id="rId3"/>
              </a:rPr>
              <a:t>tinyurl.com/y4qxv3cl</a:t>
            </a:r>
            <a:r>
              <a:rPr lang="en-US" b="1" dirty="0" smtClean="0"/>
              <a:t> </a:t>
            </a:r>
            <a:endParaRPr lang="en-US" dirty="0" smtClean="0"/>
          </a:p>
          <a:p>
            <a:r>
              <a:rPr lang="en-US" dirty="0" smtClean="0"/>
              <a:t>This helps us for our NASA reporting, so thank you!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4963" y="1874101"/>
            <a:ext cx="3095304" cy="305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8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2127" y="338668"/>
            <a:ext cx="5323676" cy="914400"/>
          </a:xfrm>
        </p:spPr>
        <p:txBody>
          <a:bodyPr/>
          <a:lstStyle/>
          <a:p>
            <a:pPr algn="ctr"/>
            <a:r>
              <a:rPr lang="en-US" dirty="0" smtClean="0"/>
              <a:t>Pocket Solar System</a:t>
            </a:r>
            <a:endParaRPr lang="en-US" dirty="0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00" y="338668"/>
            <a:ext cx="2008301" cy="113736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32" y="1371601"/>
            <a:ext cx="6917267" cy="51879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35452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7273" y="2340226"/>
            <a:ext cx="9905998" cy="1478570"/>
          </a:xfrm>
        </p:spPr>
        <p:txBody>
          <a:bodyPr/>
          <a:lstStyle/>
          <a:p>
            <a:pPr algn="ctr"/>
            <a:r>
              <a:rPr lang="en-US" dirty="0" smtClean="0"/>
              <a:t>Rockets to the rescue!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46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mcdeadline2.files.wordpress.com/2015/12/the-martian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1" b="4086"/>
          <a:stretch/>
        </p:blipFill>
        <p:spPr bwMode="auto">
          <a:xfrm>
            <a:off x="0" y="-43681"/>
            <a:ext cx="12192000" cy="690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74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edia.philly.com/images/100515_soil_martian_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16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n.modernfarmer.com/wp-content/uploads/2015/10/matt-damon-marti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55" y="0"/>
            <a:ext cx="11142178" cy="686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14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.newsweek.com/sites/www.newsweek.com/files/styles/embedded_full/public/2015/06/17/martian-df-07708rgb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19050"/>
            <a:ext cx="10363200" cy="689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87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9782</TotalTime>
  <Words>706</Words>
  <Application>Microsoft Office PowerPoint</Application>
  <PresentationFormat>Widescreen</PresentationFormat>
  <Paragraphs>140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MS PGothic</vt:lpstr>
      <vt:lpstr>Arial</vt:lpstr>
      <vt:lpstr>Calibri</vt:lpstr>
      <vt:lpstr>Trebuchet MS</vt:lpstr>
      <vt:lpstr>Tw Cen MT</vt:lpstr>
      <vt:lpstr>Wingdings</vt:lpstr>
      <vt:lpstr>Circuit</vt:lpstr>
      <vt:lpstr>Mission to Mars and NASA Educator Resources</vt:lpstr>
      <vt:lpstr>Meet the Space Grant Team!</vt:lpstr>
      <vt:lpstr>Workshop goals</vt:lpstr>
      <vt:lpstr>Pocket Solar System</vt:lpstr>
      <vt:lpstr>Rockets to the rescue!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Rockets to the Rescue</vt:lpstr>
      <vt:lpstr>Rockets to the Rescue - BUDGET</vt:lpstr>
      <vt:lpstr>Rockets to the rescue Critical Thinking Questions</vt:lpstr>
      <vt:lpstr>Deep Sea Diver</vt:lpstr>
      <vt:lpstr>PowerPoint Presentation</vt:lpstr>
      <vt:lpstr>PowerPoint Presentation</vt:lpstr>
      <vt:lpstr>PowerPoint Presentation</vt:lpstr>
      <vt:lpstr>PowerPoint Presentation</vt:lpstr>
      <vt:lpstr>How can you get involved?</vt:lpstr>
      <vt:lpstr>NASA Education</vt:lpstr>
      <vt:lpstr>NASA for Students</vt:lpstr>
      <vt:lpstr>Space Math at NASA</vt:lpstr>
      <vt:lpstr>International Space Station - Live!</vt:lpstr>
      <vt:lpstr>Spot the Station</vt:lpstr>
      <vt:lpstr>Mars Curiosity Rover</vt:lpstr>
      <vt:lpstr>NASA – Lunar Reconnaissance Orbiter</vt:lpstr>
      <vt:lpstr>Lunar and Planetary Institute</vt:lpstr>
      <vt:lpstr>SciGirls Activities</vt:lpstr>
      <vt:lpstr>NDspacegrant.und.edu</vt:lpstr>
      <vt:lpstr>NDSGC K-12 Educator Email Listserv</vt:lpstr>
      <vt:lpstr>STEM Ambassador Program</vt:lpstr>
      <vt:lpstr>Please fill out a quick survey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STEM Ambassadors</dc:title>
  <dc:creator>Marissa Saad</dc:creator>
  <cp:lastModifiedBy>Hillestad, Matthew</cp:lastModifiedBy>
  <cp:revision>205</cp:revision>
  <cp:lastPrinted>2016-09-12T21:50:58Z</cp:lastPrinted>
  <dcterms:created xsi:type="dcterms:W3CDTF">2016-08-10T20:24:21Z</dcterms:created>
  <dcterms:modified xsi:type="dcterms:W3CDTF">2019-04-26T15:06:02Z</dcterms:modified>
</cp:coreProperties>
</file>