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9" r:id="rId4"/>
    <p:sldId id="262" r:id="rId5"/>
    <p:sldId id="264" r:id="rId6"/>
    <p:sldId id="270" r:id="rId7"/>
    <p:sldId id="295" r:id="rId8"/>
    <p:sldId id="257" r:id="rId9"/>
    <p:sldId id="258" r:id="rId10"/>
    <p:sldId id="265" r:id="rId11"/>
    <p:sldId id="274" r:id="rId12"/>
    <p:sldId id="275" r:id="rId13"/>
    <p:sldId id="272" r:id="rId14"/>
    <p:sldId id="271" r:id="rId15"/>
    <p:sldId id="273" r:id="rId16"/>
    <p:sldId id="276" r:id="rId17"/>
    <p:sldId id="302" r:id="rId18"/>
    <p:sldId id="268" r:id="rId19"/>
    <p:sldId id="296" r:id="rId20"/>
    <p:sldId id="297" r:id="rId21"/>
    <p:sldId id="298" r:id="rId22"/>
    <p:sldId id="299" r:id="rId23"/>
    <p:sldId id="300" r:id="rId24"/>
    <p:sldId id="30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9" autoAdjust="0"/>
    <p:restoredTop sz="94660"/>
  </p:normalViewPr>
  <p:slideViewPr>
    <p:cSldViewPr>
      <p:cViewPr varScale="1">
        <p:scale>
          <a:sx n="94" d="100"/>
          <a:sy n="94" d="100"/>
        </p:scale>
        <p:origin x="-9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1863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63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3E43A-D0F1-414C-A4C6-FBD75031969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54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28AE8CAC-6695-46D5-BCA7-6BDFE819CDB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07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536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F004C7EB-BD48-4BA6-A484-5129C841DB41}" type="datetimeFigureOut">
              <a:rPr lang="en-US" smtClean="0"/>
              <a:t>3/13/2014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Arial" charset="0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Arial" charset="0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spacefoundation.org/education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nasa.gov/offices/education/programs/national/summer/education_resources/#.UwVwIvldVQB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discovery.nasa.gov/posterForm.cfml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t312p2dNIY" TargetMode="External"/><Relationship Id="rId7" Type="http://schemas.openxmlformats.org/officeDocument/2006/relationships/image" Target="../media/image36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hyperlink" Target="https://www.youtube.com/watch?v=eItjEZ9o5e8" TargetMode="Externa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ars.jpl.nasa.gov/drc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nasa.gov/education/materials/#.UwY3-PldV8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gif"/><Relationship Id="rId2" Type="http://schemas.openxmlformats.org/officeDocument/2006/relationships/hyperlink" Target="http://www.youtube.com/watch?v=J-eC45cghyk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hyperlink" Target="http://www.youtube.com/watch?v=oZNSszq9O-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youtube.com/watch?v=B17TmSSb5aI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nasa.gov/audience/forstudents/5-8/index.html#.UwY4bvldV8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olarsystem.nasa.gov/yss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pacestationlive.nasa.gov/timeline/index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hyperlink" Target="http://spotthestation.nasa.gov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psi.edu/epo/resource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676400"/>
            <a:ext cx="5486400" cy="2362200"/>
          </a:xfrm>
        </p:spPr>
        <p:txBody>
          <a:bodyPr/>
          <a:lstStyle/>
          <a:p>
            <a:r>
              <a:rPr lang="en-US" dirty="0" smtClean="0"/>
              <a:t>NASA Resources and Opportunities for Educators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4267200"/>
            <a:ext cx="5410200" cy="1752600"/>
          </a:xfrm>
        </p:spPr>
        <p:txBody>
          <a:bodyPr/>
          <a:lstStyle/>
          <a:p>
            <a:r>
              <a:rPr lang="en-US" dirty="0" smtClean="0"/>
              <a:t>Caitlin Nolby</a:t>
            </a:r>
          </a:p>
          <a:p>
            <a:r>
              <a:rPr lang="en-US" dirty="0" smtClean="0"/>
              <a:t>North Dakota NASA Space Grant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0" y="152400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82236" y="2655681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47" y="1543616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1469738" y="3222583"/>
            <a:ext cx="2073123" cy="186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Space Foundation</a:t>
            </a:r>
            <a:endParaRPr lang="en-US" dirty="0"/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042" y="1219200"/>
            <a:ext cx="7603916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371600"/>
            <a:ext cx="8610600" cy="50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19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8389389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85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5" y="1219200"/>
            <a:ext cx="7715250" cy="551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094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560" y="1140830"/>
            <a:ext cx="4953000" cy="323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5270"/>
            <a:ext cx="3237943" cy="55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54894"/>
            <a:ext cx="4378847" cy="315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90" y="16642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87" y="230335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65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NDSGC K-12 Educator Email Listserv!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0751" y="1066800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Workshop opportunities: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March 28-29, 2014 (Fri-Sat</a:t>
            </a:r>
            <a:r>
              <a:rPr lang="en-US" sz="2400" b="1" dirty="0" smtClean="0">
                <a:solidFill>
                  <a:srgbClr val="FFFF00"/>
                </a:solidFill>
              </a:rPr>
              <a:t>) at UND!</a:t>
            </a:r>
            <a:endParaRPr lang="en-US" sz="2400" b="1" dirty="0">
              <a:solidFill>
                <a:srgbClr val="FFFF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Emails ~once a week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7" y="3310592"/>
            <a:ext cx="4310063" cy="1911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09" y="4953000"/>
            <a:ext cx="3571875" cy="149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78"/>
          <a:stretch/>
        </p:blipFill>
        <p:spPr bwMode="auto">
          <a:xfrm>
            <a:off x="5697984" y="2895600"/>
            <a:ext cx="2990850" cy="3302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164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2"/>
          <a:stretch/>
        </p:blipFill>
        <p:spPr>
          <a:xfrm>
            <a:off x="304800" y="2154054"/>
            <a:ext cx="3073400" cy="4358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18" y="113818"/>
            <a:ext cx="1562582" cy="1562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High Altitude Ballooning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1" y="1219200"/>
            <a:ext cx="77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Near-Space Balloon Competition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Grades 6-12, statewide, year-long, periodic design reviews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05" y="2109781"/>
            <a:ext cx="5840555" cy="4378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r="8533"/>
          <a:stretch/>
        </p:blipFill>
        <p:spPr>
          <a:xfrm>
            <a:off x="3454607" y="2327609"/>
            <a:ext cx="5202949" cy="394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89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5334000" cy="400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High Altitude Ballooning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208384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June 24, 2014 – Afternoon Educators Workshop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At UND!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16" y="5260217"/>
            <a:ext cx="1573534" cy="1178683"/>
          </a:xfrm>
          <a:prstGeom prst="rect">
            <a:avLst/>
          </a:prstGeom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226" y="685800"/>
            <a:ext cx="1186649" cy="731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644" y="1623882"/>
            <a:ext cx="5136251" cy="342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1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" y="1219200"/>
            <a:ext cx="7391400" cy="55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40366" y="6365487"/>
            <a:ext cx="2925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http://mars.jpl.nasa.gov/drc/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54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Rocks Defined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799" y="1219199"/>
            <a:ext cx="8534401" cy="281940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u="sng" dirty="0" smtClean="0">
                <a:solidFill>
                  <a:srgbClr val="E829F7"/>
                </a:solidFill>
                <a:latin typeface="+mj-lt"/>
              </a:rPr>
              <a:t>Meteoroid</a:t>
            </a:r>
            <a:r>
              <a:rPr lang="en-US" dirty="0" smtClean="0">
                <a:latin typeface="+mj-lt"/>
              </a:rPr>
              <a:t>: Small </a:t>
            </a:r>
            <a:r>
              <a:rPr lang="en-US" dirty="0">
                <a:latin typeface="+mj-lt"/>
              </a:rPr>
              <a:t>(less than 10 meters) </a:t>
            </a:r>
            <a:r>
              <a:rPr lang="en-US" dirty="0" smtClean="0">
                <a:latin typeface="+mj-lt"/>
              </a:rPr>
              <a:t>rock/metallic object </a:t>
            </a:r>
            <a:r>
              <a:rPr lang="en-US" dirty="0">
                <a:solidFill>
                  <a:srgbClr val="E829F7"/>
                </a:solidFill>
                <a:latin typeface="+mj-lt"/>
              </a:rPr>
              <a:t>IN SPACE</a:t>
            </a:r>
          </a:p>
          <a:p>
            <a:r>
              <a:rPr lang="en-US" sz="2800" u="sng" kern="0" dirty="0" smtClean="0">
                <a:solidFill>
                  <a:srgbClr val="FFFF00"/>
                </a:solidFill>
                <a:latin typeface="+mj-lt"/>
              </a:rPr>
              <a:t>Meteor</a:t>
            </a:r>
            <a:r>
              <a:rPr lang="en-US" kern="0" dirty="0">
                <a:latin typeface="+mj-lt"/>
              </a:rPr>
              <a:t>: The light produced when a meteoroid </a:t>
            </a:r>
            <a:r>
              <a:rPr lang="en-US" kern="0" dirty="0">
                <a:solidFill>
                  <a:srgbClr val="FFFF00"/>
                </a:solidFill>
                <a:latin typeface="+mj-lt"/>
              </a:rPr>
              <a:t>ENTERS THE </a:t>
            </a:r>
            <a:r>
              <a:rPr lang="en-US" kern="0" dirty="0" smtClean="0">
                <a:solidFill>
                  <a:srgbClr val="FFFF00"/>
                </a:solidFill>
                <a:latin typeface="+mj-lt"/>
              </a:rPr>
              <a:t>ATMOSPHERE </a:t>
            </a:r>
            <a:r>
              <a:rPr lang="en-US" kern="0" dirty="0" smtClean="0">
                <a:latin typeface="+mj-lt"/>
              </a:rPr>
              <a:t>(sometimes called a “shooting star”)</a:t>
            </a:r>
          </a:p>
          <a:p>
            <a:r>
              <a:rPr lang="en-US" sz="2800" u="sng" kern="0" dirty="0" smtClean="0">
                <a:solidFill>
                  <a:srgbClr val="00FF00"/>
                </a:solidFill>
                <a:latin typeface="+mj-lt"/>
              </a:rPr>
              <a:t>Meteorite</a:t>
            </a:r>
            <a:r>
              <a:rPr lang="en-US" kern="0" dirty="0" smtClean="0">
                <a:latin typeface="+mj-lt"/>
              </a:rPr>
              <a:t>: A natural rock/metallic object from space that has fallen to </a:t>
            </a:r>
            <a:r>
              <a:rPr lang="en-US" kern="0" dirty="0" smtClean="0">
                <a:solidFill>
                  <a:srgbClr val="00FF00"/>
                </a:solidFill>
                <a:latin typeface="+mj-lt"/>
              </a:rPr>
              <a:t>EARTH’S SURFACE</a:t>
            </a:r>
          </a:p>
        </p:txBody>
      </p:sp>
      <p:pic>
        <p:nvPicPr>
          <p:cNvPr id="9" name="Picture 7" descr="1997 XF11 flyby of Earth - Durd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871" y="4049559"/>
            <a:ext cx="3195637" cy="2189163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748436" y="4412833"/>
            <a:ext cx="381015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+mj-lt"/>
              </a:rPr>
              <a:t>A </a:t>
            </a:r>
            <a:r>
              <a:rPr lang="en-US" altLang="en-US" sz="2800" dirty="0">
                <a:solidFill>
                  <a:srgbClr val="E829F7"/>
                </a:solidFill>
                <a:latin typeface="+mj-lt"/>
              </a:rPr>
              <a:t>METEOROID </a:t>
            </a:r>
            <a:r>
              <a:rPr lang="en-US" altLang="en-US" sz="2800" dirty="0">
                <a:latin typeface="+mj-lt"/>
              </a:rPr>
              <a:t>approaching the Earth.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03" y="4061749"/>
            <a:ext cx="4038600" cy="2414588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509303" y="4629834"/>
            <a:ext cx="4267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+mj-lt"/>
              </a:rPr>
              <a:t>A </a:t>
            </a:r>
            <a:r>
              <a:rPr lang="en-US" altLang="en-US" sz="2800" dirty="0">
                <a:solidFill>
                  <a:srgbClr val="FFFF00"/>
                </a:solidFill>
                <a:latin typeface="+mj-lt"/>
              </a:rPr>
              <a:t>METEOR</a:t>
            </a:r>
            <a:r>
              <a:rPr lang="en-US" altLang="en-US" sz="2800" dirty="0">
                <a:latin typeface="+mj-lt"/>
              </a:rPr>
              <a:t> formed by a meteoroid entering the atmosphere at high velocity.</a:t>
            </a:r>
          </a:p>
        </p:txBody>
      </p:sp>
      <p:pic>
        <p:nvPicPr>
          <p:cNvPr id="13" name="Picture 10" descr="Gibeon IVA 56 cm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950732"/>
            <a:ext cx="2216150" cy="2743200"/>
          </a:xfrm>
          <a:prstGeom prst="rect">
            <a:avLst/>
          </a:prstGeom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868118" y="4055962"/>
            <a:ext cx="3886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+mn-lt"/>
              </a:rPr>
              <a:t>A </a:t>
            </a:r>
            <a:r>
              <a:rPr lang="en-US" altLang="en-US" sz="2800" dirty="0">
                <a:solidFill>
                  <a:srgbClr val="00FF00"/>
                </a:solidFill>
                <a:latin typeface="+mn-lt"/>
              </a:rPr>
              <a:t>METEORITE</a:t>
            </a:r>
            <a:r>
              <a:rPr lang="en-US" altLang="en-US" sz="28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en-US" sz="2800" dirty="0">
                <a:latin typeface="+mn-lt"/>
              </a:rPr>
              <a:t>which is a part of the meteoroid that survived atmospheric entry and reached the ground.</a:t>
            </a:r>
          </a:p>
        </p:txBody>
      </p:sp>
    </p:spTree>
    <p:extLst>
      <p:ext uri="{BB962C8B-B14F-4D97-AF65-F5344CB8AC3E}">
        <p14:creationId xmlns:p14="http://schemas.microsoft.com/office/powerpoint/2010/main" val="2228551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0" grpId="1"/>
      <p:bldP spid="12" grpId="0"/>
      <p:bldP spid="12" grpId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/>
          <a:stretch/>
        </p:blipFill>
        <p:spPr bwMode="auto">
          <a:xfrm>
            <a:off x="1178447" y="1580224"/>
            <a:ext cx="6787107" cy="482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6934200" cy="685800"/>
          </a:xfrm>
        </p:spPr>
        <p:txBody>
          <a:bodyPr/>
          <a:lstStyle/>
          <a:p>
            <a:r>
              <a:rPr lang="en-US" dirty="0" smtClean="0"/>
              <a:t>Can search for materials by subject and grade level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Rocks Defined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799" y="1219199"/>
            <a:ext cx="8534401" cy="487680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j-lt"/>
              </a:rPr>
              <a:t>Where do they come from?</a:t>
            </a:r>
          </a:p>
          <a:p>
            <a:r>
              <a:rPr lang="en-US" kern="0" dirty="0" smtClean="0">
                <a:latin typeface="+mj-lt"/>
              </a:rPr>
              <a:t>Why study space rocks?</a:t>
            </a:r>
          </a:p>
          <a:p>
            <a:r>
              <a:rPr lang="en-US" kern="0" dirty="0" smtClean="0">
                <a:latin typeface="+mj-lt"/>
              </a:rPr>
              <a:t>Samples of the early Solar System</a:t>
            </a:r>
          </a:p>
          <a:p>
            <a:r>
              <a:rPr lang="en-US" kern="0" dirty="0" smtClean="0">
                <a:latin typeface="+mj-lt"/>
              </a:rPr>
              <a:t>Meteor Showers (Comet Tails)</a:t>
            </a:r>
          </a:p>
          <a:p>
            <a:r>
              <a:rPr lang="en-US" kern="0" dirty="0" smtClean="0">
                <a:latin typeface="+mj-lt"/>
              </a:rPr>
              <a:t>Impacts!! – Planetary Protection</a:t>
            </a:r>
          </a:p>
        </p:txBody>
      </p:sp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199"/>
            <a:ext cx="2238375" cy="137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00" y="2206424"/>
            <a:ext cx="211527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universetoday.com/wp-content/uploads/2010/04/ppdisk-580x4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5700"/>
            <a:ext cx="3502025" cy="25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mazing-space.stsci.edu/news/archive/2007/03/graphics/asteroidbelt_map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12" y="2767736"/>
            <a:ext cx="4226403" cy="386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66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Impacts in Our Solar System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799" y="1219199"/>
            <a:ext cx="8534401" cy="52251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j-lt"/>
              </a:rPr>
              <a:t>Mercury, Moon, Mars</a:t>
            </a:r>
          </a:p>
          <a:p>
            <a:r>
              <a:rPr lang="en-US" kern="0" dirty="0" smtClean="0">
                <a:latin typeface="+mj-lt"/>
              </a:rPr>
              <a:t>Gale Crater and Curiosity Rover</a:t>
            </a:r>
          </a:p>
        </p:txBody>
      </p:sp>
      <p:pic>
        <p:nvPicPr>
          <p:cNvPr id="8194" name="Picture 2" descr="http://space-facts.com/wp-content/uploads/mercu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cranewestchristmas.com/images/m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2729974" cy="269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roposed Landing Site for Curiosity Inside Gale Cr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55853"/>
            <a:ext cx="3353548" cy="251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yenimesaj.com.tr/images/haber/361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3445031" cy="212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48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mail.colonial.net/~hkaiter/Aaascienceimages2137/dinosaur_aster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7" y="1312863"/>
            <a:ext cx="41148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montessorimuddle.org/wp-content/uploads/2011/06/Chicxulu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3" y="1312863"/>
            <a:ext cx="3241675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Impacts on Earth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799" y="1219199"/>
            <a:ext cx="8534401" cy="52251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kern="0" dirty="0" smtClean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6750" y="2857500"/>
            <a:ext cx="7810500" cy="3733800"/>
            <a:chOff x="666750" y="2857500"/>
            <a:chExt cx="7810500" cy="3733800"/>
          </a:xfrm>
        </p:grpSpPr>
        <p:pic>
          <p:nvPicPr>
            <p:cNvPr id="5" name="Picture 4" descr="Meteor Crater Arizo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50" y="2951163"/>
              <a:ext cx="5459413" cy="354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666750" y="2857500"/>
              <a:ext cx="7810500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rgbClr val="FFFF00"/>
                  </a:solidFill>
                </a:rPr>
                <a:t>Meteor Crater (Arizona) was formed by the impact of an ~50 meter iron asteroid ~50,000 years ago</a:t>
              </a: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3314700" y="6191250"/>
              <a:ext cx="26098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000500" y="6134100"/>
              <a:ext cx="1562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/>
                <a:t>1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5009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Peekskill meteorite and Car Big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00200"/>
            <a:ext cx="3513138" cy="4211638"/>
          </a:xfrm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676400" y="381000"/>
            <a:ext cx="5791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latin typeface="+mj-lt"/>
              </a:rPr>
              <a:t>Peekskill Meteorite (12.4 kg) and 1980 Chevrolet Malibu</a:t>
            </a:r>
            <a:r>
              <a:rPr lang="en-US" sz="3200" dirty="0">
                <a:latin typeface="+mj-lt"/>
              </a:rPr>
              <a:t> 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3989388" y="1600200"/>
            <a:ext cx="48498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Calibri" pitchFamily="34" charset="0"/>
              </a:rPr>
              <a:t>October 9, 1992 – Peekskill, NY</a:t>
            </a:r>
          </a:p>
          <a:p>
            <a:pPr>
              <a:spcBef>
                <a:spcPct val="50000"/>
              </a:spcBef>
            </a:pPr>
            <a:r>
              <a:rPr lang="en-US" altLang="en-US" dirty="0" smtClean="0">
                <a:latin typeface="Calibri" pitchFamily="34" charset="0"/>
              </a:rPr>
              <a:t>Michelle </a:t>
            </a:r>
            <a:r>
              <a:rPr lang="en-US" altLang="en-US" dirty="0">
                <a:latin typeface="Calibri" pitchFamily="34" charset="0"/>
              </a:rPr>
              <a:t>Knapp - 18 </a:t>
            </a:r>
            <a:r>
              <a:rPr lang="en-US" altLang="en-US" dirty="0" err="1">
                <a:latin typeface="Calibri" pitchFamily="34" charset="0"/>
              </a:rPr>
              <a:t>yr</a:t>
            </a:r>
            <a:r>
              <a:rPr lang="en-US" altLang="en-US" dirty="0">
                <a:latin typeface="Calibri" pitchFamily="34" charset="0"/>
              </a:rPr>
              <a:t> old, HS senior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Calibri" pitchFamily="34" charset="0"/>
              </a:rPr>
              <a:t> When police arrived on the scene, they filed a report for criminal mischief by a very strong male.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Calibri" pitchFamily="34" charset="0"/>
              </a:rPr>
              <a:t>The smell of gas from the punctured gas tank prompted the fire department to investigate, at which time they found the meteorite. </a:t>
            </a:r>
          </a:p>
        </p:txBody>
      </p:sp>
    </p:spTree>
    <p:extLst>
      <p:ext uri="{BB962C8B-B14F-4D97-AF65-F5344CB8AC3E}">
        <p14:creationId xmlns:p14="http://schemas.microsoft.com/office/powerpoint/2010/main" val="926343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627">
            <a:off x="6620473" y="609600"/>
            <a:ext cx="2057400" cy="3657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E829F7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i="1" dirty="0" smtClean="0"/>
              <a:t>Space Rocks! </a:t>
            </a:r>
            <a:r>
              <a:rPr lang="en-US" dirty="0" smtClean="0"/>
              <a:t>Board Game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799" y="1219199"/>
            <a:ext cx="5943601" cy="52251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j-lt"/>
              </a:rPr>
              <a:t>Dice App: “Prime Dice”</a:t>
            </a:r>
          </a:p>
          <a:p>
            <a:r>
              <a:rPr lang="en-US" kern="0" dirty="0" smtClean="0">
                <a:latin typeface="+mj-lt"/>
              </a:rPr>
              <a:t>Game Rules</a:t>
            </a:r>
          </a:p>
          <a:p>
            <a:r>
              <a:rPr lang="en-US" kern="0" dirty="0" smtClean="0">
                <a:latin typeface="+mj-lt"/>
              </a:rPr>
              <a:t>Make each board game space into an 8.5x11, and tape up around the classroom for a “life size” version of the game</a:t>
            </a:r>
          </a:p>
          <a:p>
            <a:r>
              <a:rPr lang="en-US" i="1" kern="0" dirty="0" smtClean="0">
                <a:latin typeface="+mj-lt"/>
              </a:rPr>
              <a:t>Meteor</a:t>
            </a:r>
            <a:r>
              <a:rPr lang="en-US" kern="0" dirty="0" smtClean="0">
                <a:latin typeface="+mj-lt"/>
              </a:rPr>
              <a:t> </a:t>
            </a:r>
            <a:r>
              <a:rPr lang="en-US" i="1" kern="0" dirty="0" smtClean="0">
                <a:latin typeface="+mj-lt"/>
              </a:rPr>
              <a:t>Zone </a:t>
            </a:r>
            <a:r>
              <a:rPr lang="en-US" kern="0" dirty="0" smtClean="0">
                <a:latin typeface="+mj-lt"/>
              </a:rPr>
              <a:t>and </a:t>
            </a:r>
            <a:r>
              <a:rPr lang="en-US" i="1" kern="0" dirty="0" smtClean="0">
                <a:latin typeface="+mj-lt"/>
              </a:rPr>
              <a:t>Meteorite</a:t>
            </a:r>
            <a:r>
              <a:rPr lang="en-US" kern="0" dirty="0" smtClean="0">
                <a:latin typeface="+mj-lt"/>
              </a:rPr>
              <a:t> </a:t>
            </a:r>
            <a:r>
              <a:rPr lang="en-US" i="1" kern="0" dirty="0" smtClean="0">
                <a:latin typeface="+mj-lt"/>
              </a:rPr>
              <a:t>Zone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05748" y="3822251"/>
            <a:ext cx="3712464" cy="2622091"/>
            <a:chOff x="905748" y="3822251"/>
            <a:chExt cx="3712464" cy="2622091"/>
          </a:xfrm>
        </p:grpSpPr>
        <p:pic>
          <p:nvPicPr>
            <p:cNvPr id="1035" name="Picture 11" descr="http://dontweightaround.files.wordpress.com/2011/12/children-playing-board-ga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748" y="3822251"/>
              <a:ext cx="3712464" cy="2622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4" t="11575" b="9943"/>
            <a:stretch/>
          </p:blipFill>
          <p:spPr bwMode="auto">
            <a:xfrm rot="21384027">
              <a:off x="1605748" y="4773458"/>
              <a:ext cx="2212159" cy="146060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1Top"/>
              <a:lightRig rig="balanced" dir="t">
                <a:rot lat="0" lon="0" rev="8700000"/>
              </a:lightRig>
            </a:scene3d>
            <a:sp3d extrusionH="69850">
              <a:bevelT w="190500" h="38100" prst="hardEdge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67743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55767"/>
            <a:ext cx="5566629" cy="567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2399" y="1752600"/>
            <a:ext cx="8717572" cy="4832481"/>
            <a:chOff x="152399" y="1752600"/>
            <a:chExt cx="8717572" cy="483248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7526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399" y="1752600"/>
              <a:ext cx="8717571" cy="4832481"/>
              <a:chOff x="152399" y="1752600"/>
              <a:chExt cx="8717571" cy="4832481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52399" y="1828800"/>
                <a:ext cx="3124201" cy="4756281"/>
                <a:chOff x="152399" y="1828800"/>
                <a:chExt cx="3124201" cy="4756281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447800" y="1828800"/>
                  <a:ext cx="1828800" cy="3733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1447800" y="6214438"/>
                  <a:ext cx="1828800" cy="33876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152399" y="5552243"/>
                  <a:ext cx="1307978" cy="1032838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15742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25594"/>
            <a:ext cx="5562600" cy="5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Year of the Solar System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8" y="1071540"/>
            <a:ext cx="7727605" cy="578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r="11685" b="30105"/>
          <a:stretch/>
        </p:blipFill>
        <p:spPr bwMode="auto">
          <a:xfrm>
            <a:off x="533400" y="1143000"/>
            <a:ext cx="6726746" cy="425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47" y="4495800"/>
            <a:ext cx="6096000" cy="208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261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24850" cy="650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739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Planetary Science Institute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7" y="1100220"/>
            <a:ext cx="8202967" cy="562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r>
              <a:rPr lang="en-US" dirty="0" smtClean="0"/>
              <a:t>Planetary Science Institute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678585" cy="512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tronomyClass">
  <a:themeElements>
    <a:clrScheme name="Pixel 1">
      <a:dk1>
        <a:srgbClr val="0066FF"/>
      </a:dk1>
      <a:lt1>
        <a:srgbClr val="FFFFFF"/>
      </a:lt1>
      <a:dk2>
        <a:srgbClr val="000066"/>
      </a:dk2>
      <a:lt2>
        <a:srgbClr val="FFFFFF"/>
      </a:lt2>
      <a:accent1>
        <a:srgbClr val="6699FF"/>
      </a:accent1>
      <a:accent2>
        <a:srgbClr val="3333FF"/>
      </a:accent2>
      <a:accent3>
        <a:srgbClr val="AAAAB8"/>
      </a:accent3>
      <a:accent4>
        <a:srgbClr val="DADADA"/>
      </a:accent4>
      <a:accent5>
        <a:srgbClr val="B8CAFF"/>
      </a:accent5>
      <a:accent6>
        <a:srgbClr val="2D2DE7"/>
      </a:accent6>
      <a:hlink>
        <a:srgbClr val="FFCC00"/>
      </a:hlink>
      <a:folHlink>
        <a:srgbClr val="0000CC"/>
      </a:folHlink>
    </a:clrScheme>
    <a:fontScheme name="Calibri throughou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AstronomyClass</Template>
  <TotalTime>1698</TotalTime>
  <Words>415</Words>
  <Application>Microsoft Office PowerPoint</Application>
  <PresentationFormat>On-screen Show (4:3)</PresentationFormat>
  <Paragraphs>60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AstronomyClass</vt:lpstr>
      <vt:lpstr>NASA Resources and Opportunities for Educators</vt:lpstr>
      <vt:lpstr>NASA Education</vt:lpstr>
      <vt:lpstr>NASA for Students</vt:lpstr>
      <vt:lpstr>NASA – Lunar Reconnaissance Orbiter</vt:lpstr>
      <vt:lpstr>Year of the Solar System</vt:lpstr>
      <vt:lpstr>International Space Station - Live!</vt:lpstr>
      <vt:lpstr>PowerPoint Presentation</vt:lpstr>
      <vt:lpstr>PowerPoint Presentation</vt:lpstr>
      <vt:lpstr>Planetary Science Institute</vt:lpstr>
      <vt:lpstr>Space Foundation</vt:lpstr>
      <vt:lpstr>Lunar and Planetary Institute</vt:lpstr>
      <vt:lpstr>NASA Summer of Innovation</vt:lpstr>
      <vt:lpstr>NASA Discovery Program</vt:lpstr>
      <vt:lpstr>North Dakota Space Grant</vt:lpstr>
      <vt:lpstr>NDSGC K-12 Educator Email Listserv!</vt:lpstr>
      <vt:lpstr>High Altitude Ballooning</vt:lpstr>
      <vt:lpstr>High Altitude Ballooning</vt:lpstr>
      <vt:lpstr>Mars Curiosity Rover</vt:lpstr>
      <vt:lpstr>Space Rocks Defined</vt:lpstr>
      <vt:lpstr>Space Rocks Defined</vt:lpstr>
      <vt:lpstr>Impacts in Our Solar System</vt:lpstr>
      <vt:lpstr>Impacts on Earth</vt:lpstr>
      <vt:lpstr>PowerPoint Presentation</vt:lpstr>
      <vt:lpstr>Space Rocks! Board Game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Educator Resources in Space Sciences</dc:title>
  <dc:creator>Francesca</dc:creator>
  <cp:lastModifiedBy>Caitlin Nolby</cp:lastModifiedBy>
  <cp:revision>106</cp:revision>
  <dcterms:created xsi:type="dcterms:W3CDTF">2013-02-22T15:22:01Z</dcterms:created>
  <dcterms:modified xsi:type="dcterms:W3CDTF">2014-03-13T20:15:56Z</dcterms:modified>
</cp:coreProperties>
</file>