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27" r:id="rId4"/>
    <p:sldId id="381" r:id="rId5"/>
    <p:sldId id="334" r:id="rId6"/>
    <p:sldId id="382" r:id="rId7"/>
    <p:sldId id="383" r:id="rId8"/>
    <p:sldId id="376" r:id="rId9"/>
    <p:sldId id="374" r:id="rId10"/>
    <p:sldId id="372" r:id="rId11"/>
    <p:sldId id="373" r:id="rId12"/>
    <p:sldId id="384" r:id="rId13"/>
    <p:sldId id="375" r:id="rId14"/>
    <p:sldId id="378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8" r:id="rId25"/>
    <p:sldId id="349" r:id="rId26"/>
    <p:sldId id="379" r:id="rId27"/>
    <p:sldId id="377" r:id="rId28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2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504833-5192-4A52-8E50-FE679419C09D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5280F1-2015-47B4-A979-E66D9C9B1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47EBE6-1D7E-413B-BBE8-1F43E2FF17D9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A04339-A7C4-4570-ABEF-F86BDA469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04339-A7C4-4570-ABEF-F86BDA4699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2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1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2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929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7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3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9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60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0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0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6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1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0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12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ix5sCm4S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spotthestation.nasa.gov/sightings/view.cfm?country=United_States&amp;region=North_Dakota&amp;city=Minot#.XGRHLVVKhhE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hyperlink" Target="https://mars.nasa.gov/insight/participate/classroom-activiti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y4qxv3cl" TargetMode="External"/><Relationship Id="rId2" Type="http://schemas.openxmlformats.org/officeDocument/2006/relationships/hyperlink" Target="https://und.qualtrics.com/jfe/form/SV_1ZylfLa4dVilxD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zR3Igc3Rhf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kepler.nasa.gov/multimedia/Interactives/HowKeplerDiscoversPlanetsElementary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D5iyZTXiX78&amp;feature=youtu.b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361" y="1493844"/>
            <a:ext cx="8791575" cy="2387600"/>
          </a:xfrm>
        </p:spPr>
        <p:txBody>
          <a:bodyPr/>
          <a:lstStyle/>
          <a:p>
            <a:r>
              <a:rPr lang="en-US" cap="none" dirty="0" smtClean="0">
                <a:latin typeface="Calibri" panose="020F0502020204030204" pitchFamily="34" charset="0"/>
              </a:rPr>
              <a:t>Mission to Mars and</a:t>
            </a:r>
            <a:br>
              <a:rPr lang="en-US" cap="none" dirty="0" smtClean="0">
                <a:latin typeface="Calibri" panose="020F0502020204030204" pitchFamily="34" charset="0"/>
              </a:rPr>
            </a:br>
            <a:r>
              <a:rPr lang="en-US" cap="none" dirty="0" smtClean="0">
                <a:latin typeface="Calibri" panose="020F0502020204030204" pitchFamily="34" charset="0"/>
              </a:rPr>
              <a:t>NASA Educator Resources</a:t>
            </a:r>
            <a:endParaRPr lang="en-US" cap="none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356" y="4019010"/>
            <a:ext cx="8791575" cy="2279778"/>
          </a:xfrm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Caitlin Nolby and Marissa Saad</a:t>
            </a:r>
          </a:p>
          <a:p>
            <a:r>
              <a:rPr lang="en-US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North Dakota Space Grant Consortium</a:t>
            </a:r>
            <a:endParaRPr lang="en-US" cap="none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10" descr="http://www.energia.ru/ru/im/4-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412418" y="170196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ANs2zVka4aM/UHE_WelDgHI/AAAAAAAAZTg/pgE6cobyh5E/s1600/Y4712_MARS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206" y="204629"/>
            <a:ext cx="4292857" cy="27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2.iconfinder.com/data/icons/brainy-icons-science/120/0909-formula02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39">
            <a:off x="9413347" y="2919263"/>
            <a:ext cx="910389" cy="9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queen.com/image-files/astronaut-on-the-mo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0" y="3289086"/>
            <a:ext cx="1817753" cy="33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osatra.com/wp-content/themes/alhena-lite/images/background/patterns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6238">
            <a:off x="5123691" y="604938"/>
            <a:ext cx="2502128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" y="-37381"/>
            <a:ext cx="10339841" cy="6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4933" y="1143000"/>
            <a:ext cx="6180667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Season 2, episode 1: </a:t>
            </a:r>
            <a:r>
              <a:rPr lang="en-US" sz="2800" i="1" kern="0" dirty="0" err="1" smtClean="0">
                <a:latin typeface="+mj-lt"/>
              </a:rPr>
              <a:t>Aquabots</a:t>
            </a:r>
            <a:endParaRPr lang="en-US" sz="2800" i="1" kern="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i="1" kern="0" dirty="0" smtClean="0">
                <a:solidFill>
                  <a:srgbClr val="FFFF00"/>
                </a:solidFill>
                <a:latin typeface="+mj-lt"/>
              </a:rPr>
              <a:t>Challenge</a:t>
            </a:r>
            <a:r>
              <a:rPr lang="en-US" sz="2800" kern="0" dirty="0" smtClean="0">
                <a:latin typeface="+mj-lt"/>
              </a:rPr>
              <a:t>: NASA is currently preparing for long-duration spaceflight to Mars and needs to practice procedures in the NBL.  They need to select a contractor to design and build neutrally buoyant tools for training.</a:t>
            </a:r>
          </a:p>
          <a:p>
            <a:pPr marL="457200" indent="-457200">
              <a:buFont typeface="+mj-lt"/>
              <a:buAutoNum type="arabicPeriod"/>
            </a:pPr>
            <a:endParaRPr lang="en-US" sz="2800" kern="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Make predictions on given 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Design your “deep sea diver”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Collaborative Design Review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179" y="1143000"/>
            <a:ext cx="3110216" cy="2022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s-media-cache-ak0.pinimg.com/736x/1b/16/63/1b16633fc03cd6625d1c583dfe21dcd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52800"/>
            <a:ext cx="4953000" cy="32975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SCIGIRLS DEEP SEA DIVER</a:t>
            </a:r>
            <a:endParaRPr lang="en-US" sz="4000" b="0" kern="0" dirty="0"/>
          </a:p>
        </p:txBody>
      </p:sp>
    </p:spTree>
    <p:extLst>
      <p:ext uri="{BB962C8B-B14F-4D97-AF65-F5344CB8AC3E}">
        <p14:creationId xmlns:p14="http://schemas.microsoft.com/office/powerpoint/2010/main" val="23173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92888"/>
            <a:ext cx="9905998" cy="1020277"/>
          </a:xfrm>
        </p:spPr>
        <p:txBody>
          <a:bodyPr/>
          <a:lstStyle/>
          <a:p>
            <a:r>
              <a:rPr lang="en-US" dirty="0" smtClean="0"/>
              <a:t>materials budget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41412" y="1306287"/>
          <a:ext cx="9905999" cy="4835206"/>
        </p:xfrm>
        <a:graphic>
          <a:graphicData uri="http://schemas.openxmlformats.org/drawingml/2006/table">
            <a:tbl>
              <a:tblPr/>
              <a:tblGrid>
                <a:gridCol w="337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2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3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Mini Rubber Band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Square Inch Sponge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Regular/Large Rubber Band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Mancala Piece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inches of </a:t>
                      </a:r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Duct Tape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Small Styrofoam 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inches of </a:t>
                      </a:r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Masking Tape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Medium Styrofoam 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Paper Dixie Cup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Large Styrofoam 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Plastic Cup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Pink Plastic 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Plastic Lid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Balloon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Pipe Cleaner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Mini Clothespin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Foam Shape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Small Binder Clip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Straw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Medium Binder Clip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Popsicle Stick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Large Binder Clip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Mini Popsicle Stick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Paperclip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74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Plastic Spoon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Washer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</a:t>
                      </a:r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inches </a:t>
                      </a:r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of </a:t>
                      </a:r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String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0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2.answcdn.com/answ-cld/image/upload/w_760,c_fill,g_faces:center,q_60/v1401107807/ovdiyqdkhu1s9lxdag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7432"/>
            <a:ext cx="5807630" cy="38743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0" y="225559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REFLECTION</a:t>
            </a:r>
            <a:endParaRPr lang="en-US" sz="4000" b="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1502" y="957432"/>
            <a:ext cx="5365898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latin typeface="+mj-lt"/>
              </a:rPr>
              <a:t>What worked? Materials?</a:t>
            </a:r>
          </a:p>
          <a:p>
            <a:r>
              <a:rPr lang="en-US" sz="2800" kern="0" dirty="0" smtClean="0">
                <a:latin typeface="+mj-lt"/>
              </a:rPr>
              <a:t>Other applications?</a:t>
            </a:r>
          </a:p>
          <a:p>
            <a:r>
              <a:rPr lang="en-US" sz="2800" kern="0" dirty="0" smtClean="0">
                <a:latin typeface="+mj-lt"/>
              </a:rPr>
              <a:t>Scuba divers</a:t>
            </a:r>
          </a:p>
          <a:p>
            <a:r>
              <a:rPr lang="en-US" sz="2800" kern="0" dirty="0" smtClean="0">
                <a:latin typeface="+mj-lt"/>
              </a:rPr>
              <a:t>Submarines</a:t>
            </a:r>
          </a:p>
          <a:p>
            <a:r>
              <a:rPr lang="en-US" sz="2800" kern="0" dirty="0" smtClean="0">
                <a:latin typeface="+mj-lt"/>
              </a:rPr>
              <a:t>Fish</a:t>
            </a:r>
          </a:p>
          <a:p>
            <a:r>
              <a:rPr lang="en-US" sz="2800" kern="0" dirty="0" smtClean="0">
                <a:latin typeface="+mj-lt"/>
              </a:rPr>
              <a:t>Science! –Taking ocean measurements</a:t>
            </a:r>
          </a:p>
        </p:txBody>
      </p:sp>
      <p:pic>
        <p:nvPicPr>
          <p:cNvPr id="2050" name="Picture 2" descr="http://www.defencejobs.gov.au/navy/submariners/images/tech-submar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4927428"/>
            <a:ext cx="3992895" cy="17124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hoi.edu/cms/images/lstokey/2005/1/v40n2-valdes3en_481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94" y="4310540"/>
            <a:ext cx="3326185" cy="2372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85" y="4353880"/>
            <a:ext cx="3048000" cy="2286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473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get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NASA Resources (K-12)</a:t>
            </a:r>
          </a:p>
          <a:p>
            <a:r>
              <a:rPr lang="en-US" dirty="0" smtClean="0"/>
              <a:t>North Dakota funding and opportunities</a:t>
            </a:r>
          </a:p>
          <a:p>
            <a:r>
              <a:rPr lang="en-US" dirty="0" smtClean="0"/>
              <a:t>STEM Ambassador Program</a:t>
            </a:r>
          </a:p>
          <a:p>
            <a:r>
              <a:rPr lang="en-US" dirty="0" smtClean="0"/>
              <a:t>Future Professional Development as a ND teacher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1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66" y="3048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618066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593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00" y="304800"/>
            <a:ext cx="3759200" cy="1016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for Students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965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98213"/>
            <a:ext cx="2607733" cy="122372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Space Math at NASA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93" y="7913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201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33" y="165100"/>
            <a:ext cx="6929967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Space Station - Live!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85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81" y="82596"/>
            <a:ext cx="9905998" cy="1478570"/>
          </a:xfrm>
        </p:spPr>
        <p:txBody>
          <a:bodyPr/>
          <a:lstStyle/>
          <a:p>
            <a:r>
              <a:rPr lang="en-US" cap="none" dirty="0" smtClean="0">
                <a:latin typeface="Calibri" panose="020F0502020204030204" pitchFamily="34" charset="0"/>
              </a:rPr>
              <a:t>Meet the Space Grant Team!</a:t>
            </a:r>
            <a:endParaRPr lang="en-US" cap="none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881" y="1453905"/>
            <a:ext cx="5397201" cy="1725986"/>
          </a:xfrm>
        </p:spPr>
        <p:txBody>
          <a:bodyPr>
            <a:normAutofit/>
          </a:bodyPr>
          <a:lstStyle/>
          <a:p>
            <a:r>
              <a:rPr lang="en-US" dirty="0" smtClean="0"/>
              <a:t>Director </a:t>
            </a:r>
            <a:r>
              <a:rPr lang="en-US" dirty="0"/>
              <a:t>of Space </a:t>
            </a:r>
            <a:r>
              <a:rPr lang="en-US" dirty="0" smtClean="0"/>
              <a:t>Grant, Jim Casler</a:t>
            </a:r>
          </a:p>
          <a:p>
            <a:r>
              <a:rPr lang="en-US" dirty="0" smtClean="0"/>
              <a:t>Deputy Director, Caitlin Nolby</a:t>
            </a:r>
          </a:p>
          <a:p>
            <a:r>
              <a:rPr lang="en-US" dirty="0" smtClean="0"/>
              <a:t>Coordinator, Marissa Saad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46" y="687505"/>
            <a:ext cx="3874735" cy="32911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1" y="3612273"/>
            <a:ext cx="3723823" cy="27928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8410"/>
          <a:stretch/>
        </p:blipFill>
        <p:spPr>
          <a:xfrm>
            <a:off x="4224042" y="3602285"/>
            <a:ext cx="3833097" cy="28378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34" y="4317914"/>
            <a:ext cx="2738556" cy="199409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36877">
            <a:off x="6768072" y="1445285"/>
            <a:ext cx="1844984" cy="664144"/>
          </a:xfrm>
          <a:prstGeom prst="rightArrow">
            <a:avLst/>
          </a:prstGeom>
          <a:solidFill>
            <a:srgbClr val="00B050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107" y="0"/>
            <a:ext cx="3806080" cy="2983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7" y="770467"/>
            <a:ext cx="1938866" cy="2175934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 Curiosity Rover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97100" y="3716868"/>
            <a:ext cx="2634317" cy="2175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and now… the Insight Rover!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092" y="3060835"/>
            <a:ext cx="7638908" cy="37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6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89" y="338762"/>
            <a:ext cx="8318500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– Lunar Reconnaissance Orbiter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909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67" y="318655"/>
            <a:ext cx="7179733" cy="762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Lunar and Planetary Institute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11455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13267"/>
            <a:ext cx="4538133" cy="898832"/>
          </a:xfrm>
        </p:spPr>
        <p:txBody>
          <a:bodyPr>
            <a:normAutofit/>
          </a:bodyPr>
          <a:lstStyle/>
          <a:p>
            <a:r>
              <a:rPr lang="en-US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SciGirls</a:t>
            </a:r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Activities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3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4398">
            <a:off x="7833824" y="3674482"/>
            <a:ext cx="4185647" cy="26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4905"/>
            <a:ext cx="8212667" cy="680767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NDspacegrant.und.edu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" y="907228"/>
            <a:ext cx="1478210" cy="144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3" y="2249160"/>
            <a:ext cx="1190625" cy="119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89" y="3810279"/>
            <a:ext cx="1479627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2" y="5451911"/>
            <a:ext cx="1659455" cy="1167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" y="3627532"/>
            <a:ext cx="1385719" cy="137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5775">
            <a:off x="8206827" y="311758"/>
            <a:ext cx="3686424" cy="376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9787">
            <a:off x="2556367" y="872407"/>
            <a:ext cx="1675670" cy="260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480">
            <a:off x="4710885" y="181492"/>
            <a:ext cx="2306695" cy="357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0461">
            <a:off x="6015932" y="2830592"/>
            <a:ext cx="1953435" cy="3643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77388">
            <a:off x="3737466" y="3382394"/>
            <a:ext cx="1850982" cy="324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1321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228600"/>
            <a:ext cx="8106833" cy="843512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NDSGC K-12 Educator Email Listserv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42173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5985"/>
            <a:ext cx="9905998" cy="1478570"/>
          </a:xfrm>
        </p:spPr>
        <p:txBody>
          <a:bodyPr/>
          <a:lstStyle/>
          <a:p>
            <a:r>
              <a:rPr lang="en-US" dirty="0" smtClean="0"/>
              <a:t>STEM Ambassador Program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066800" y="1603675"/>
            <a:ext cx="5164667" cy="491565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May 31</a:t>
            </a:r>
            <a:r>
              <a:rPr lang="en-US" b="1" baseline="30000" dirty="0" smtClean="0">
                <a:solidFill>
                  <a:srgbClr val="FFFF00"/>
                </a:solidFill>
              </a:rPr>
              <a:t>st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application deadline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$12/hour </a:t>
            </a:r>
            <a:r>
              <a:rPr lang="en-US" dirty="0" smtClean="0"/>
              <a:t>to conduct K-12 visits, informal education sessions, lesson plan prepping, or any other STEM engagement activities.</a:t>
            </a:r>
          </a:p>
          <a:p>
            <a:r>
              <a:rPr lang="en-US" dirty="0" smtClean="0"/>
              <a:t>School comes first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b="1" dirty="0" smtClean="0">
                <a:solidFill>
                  <a:srgbClr val="FFFF00"/>
                </a:solidFill>
              </a:rPr>
              <a:t>flexible schedule!</a:t>
            </a:r>
          </a:p>
          <a:p>
            <a:r>
              <a:rPr lang="en-US" dirty="0" smtClean="0"/>
              <a:t>Anywhere in ND, from your own local area!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Training session </a:t>
            </a:r>
            <a:r>
              <a:rPr lang="en-US" dirty="0" smtClean="0"/>
              <a:t>at UND (lesson plans, hands-on activities, take home materials).</a:t>
            </a:r>
          </a:p>
          <a:p>
            <a:r>
              <a:rPr lang="en-US" dirty="0" smtClean="0"/>
              <a:t>Some events are scheduled through Space Grant. Most are whatever you find!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56390" y="1724555"/>
            <a:ext cx="4875211" cy="42736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Some events have been: </a:t>
            </a:r>
          </a:p>
          <a:p>
            <a:pPr lvl="1"/>
            <a:r>
              <a:rPr lang="en-US" dirty="0" smtClean="0"/>
              <a:t>ISS Calls (2016, 2019 TBD)</a:t>
            </a:r>
          </a:p>
          <a:p>
            <a:pPr lvl="1"/>
            <a:r>
              <a:rPr lang="en-US" dirty="0" smtClean="0"/>
              <a:t>Total Solar Eclipse classroom visits</a:t>
            </a:r>
          </a:p>
          <a:p>
            <a:pPr lvl="1"/>
            <a:r>
              <a:rPr lang="en-US" dirty="0" smtClean="0"/>
              <a:t>K-12 visits with the NDSGC Team</a:t>
            </a:r>
          </a:p>
          <a:p>
            <a:pPr lvl="1"/>
            <a:r>
              <a:rPr lang="en-US" dirty="0" smtClean="0"/>
              <a:t>Near-Space Balloon Competition judging and facilitation</a:t>
            </a:r>
          </a:p>
          <a:p>
            <a:pPr lvl="1"/>
            <a:r>
              <a:rPr lang="en-US" dirty="0" smtClean="0"/>
              <a:t>Super Science Day (GF)</a:t>
            </a:r>
          </a:p>
          <a:p>
            <a:pPr lvl="1"/>
            <a:r>
              <a:rPr lang="en-US" dirty="0" smtClean="0"/>
              <a:t>Marketplace for Kids (all over ND)</a:t>
            </a:r>
          </a:p>
          <a:p>
            <a:pPr lvl="1"/>
            <a:r>
              <a:rPr lang="en-US" dirty="0" smtClean="0"/>
              <a:t>Water Festival (Bottineau)</a:t>
            </a:r>
          </a:p>
          <a:p>
            <a:pPr lvl="1"/>
            <a:r>
              <a:rPr lang="en-US" dirty="0" smtClean="0"/>
              <a:t>Girl scouts, boy scouts</a:t>
            </a:r>
          </a:p>
          <a:p>
            <a:pPr lvl="1"/>
            <a:r>
              <a:rPr lang="en-US" dirty="0" smtClean="0"/>
              <a:t>FIRST Lego League, FIRST Robotics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fill out a quick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und.qualtrics.com/jfe/form/SV_1ZylfLa4dVilxDT</a:t>
            </a:r>
            <a:endParaRPr lang="en-US" dirty="0" smtClean="0"/>
          </a:p>
          <a:p>
            <a:r>
              <a:rPr lang="en-US" b="1" dirty="0">
                <a:hlinkClick r:id="rId3"/>
              </a:rPr>
              <a:t>http://</a:t>
            </a:r>
            <a:r>
              <a:rPr lang="en-US" b="1" dirty="0" smtClean="0">
                <a:hlinkClick r:id="rId3"/>
              </a:rPr>
              <a:t>tinyurl.com/y4qxv3cl</a:t>
            </a:r>
            <a:r>
              <a:rPr lang="en-US" b="1" dirty="0" smtClean="0"/>
              <a:t> </a:t>
            </a:r>
            <a:endParaRPr lang="en-US" dirty="0" smtClean="0"/>
          </a:p>
          <a:p>
            <a:r>
              <a:rPr lang="en-US" dirty="0" smtClean="0"/>
              <a:t>This helps us for our NASA reporting, so 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963" y="1874101"/>
            <a:ext cx="3095304" cy="30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rs planet*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3" y="635014"/>
            <a:ext cx="2210721" cy="221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083"/>
            <a:ext cx="9905998" cy="1061692"/>
          </a:xfrm>
        </p:spPr>
        <p:txBody>
          <a:bodyPr/>
          <a:lstStyle/>
          <a:p>
            <a:r>
              <a:rPr lang="en-US" dirty="0" smtClean="0"/>
              <a:t>Workshop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162" y="1335775"/>
            <a:ext cx="7019245" cy="5243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Y</a:t>
            </a:r>
            <a:r>
              <a:rPr lang="en-US" b="1" dirty="0" smtClean="0"/>
              <a:t>ou will be able to:</a:t>
            </a:r>
          </a:p>
          <a:p>
            <a:r>
              <a:rPr lang="en-US" sz="2250" dirty="0" smtClean="0"/>
              <a:t>Confidently conduct today’s activities in the classroom.</a:t>
            </a:r>
          </a:p>
          <a:p>
            <a:r>
              <a:rPr lang="en-US" sz="2250" dirty="0" smtClean="0"/>
              <a:t>Better understand concepts regarding space sciences.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Effectively communicate in teams to successfully complete a mission to Mars.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Save Mark Watney!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Create a neutrally buoyant object to be used by astronauts in the NBL.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Understand how YOU can get involved with NASA in ND!</a:t>
            </a:r>
          </a:p>
          <a:p>
            <a:pPr lvl="1"/>
            <a:endParaRPr lang="en-US" sz="2400" dirty="0"/>
          </a:p>
        </p:txBody>
      </p:sp>
      <p:pic>
        <p:nvPicPr>
          <p:cNvPr id="4" name="Picture 2" descr="Image result for mars explora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806">
            <a:off x="8145854" y="4464131"/>
            <a:ext cx="2590800" cy="15544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 rot="438920">
            <a:off x="9847003" y="1396228"/>
            <a:ext cx="1765467" cy="25917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272" y="694876"/>
            <a:ext cx="9508897" cy="2092855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HSFL Tours for Kids</a:t>
            </a:r>
            <a:b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(Afterwards)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5" y="2642686"/>
            <a:ext cx="5134628" cy="3850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27" y="410087"/>
            <a:ext cx="4299657" cy="3224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22" y="3801258"/>
            <a:ext cx="3589865" cy="2692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3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127" y="338668"/>
            <a:ext cx="5323676" cy="914400"/>
          </a:xfrm>
        </p:spPr>
        <p:txBody>
          <a:bodyPr/>
          <a:lstStyle/>
          <a:p>
            <a:pPr algn="ctr"/>
            <a:r>
              <a:rPr lang="en-US" dirty="0" smtClean="0"/>
              <a:t>Pocket Solar System</a:t>
            </a: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338668"/>
            <a:ext cx="2008301" cy="11373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2" y="1371601"/>
            <a:ext cx="6917267" cy="51879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545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J4O_UajyYRM/VJRamrITEpI/AAAAAAAAMls/FjDj_2qQ0wA/s1600/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8A39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1" y="26126"/>
            <a:ext cx="1005525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954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48" y="1295400"/>
            <a:ext cx="4724400" cy="2895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 smtClean="0">
                <a:hlinkClick r:id="rId3"/>
              </a:rPr>
              <a:t>How Kepler Works</a:t>
            </a:r>
          </a:p>
          <a:p>
            <a:r>
              <a:rPr lang="en-US" dirty="0" smtClean="0">
                <a:hlinkClick r:id="rId4"/>
              </a:rPr>
              <a:t>NASA </a:t>
            </a:r>
            <a:r>
              <a:rPr lang="en-US" dirty="0" err="1" smtClean="0">
                <a:hlinkClick r:id="rId4"/>
              </a:rPr>
              <a:t>Spacecrafts</a:t>
            </a:r>
            <a:endParaRPr lang="en-US" dirty="0" smtClean="0"/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295401"/>
            <a:ext cx="3557264" cy="53625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359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Your Role on the NASA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22" y="1135031"/>
            <a:ext cx="4021183" cy="26389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397404" y="887879"/>
            <a:ext cx="1497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Astronomer</a:t>
            </a:r>
            <a:endParaRPr lang="en-US" dirty="0"/>
          </a:p>
        </p:txBody>
      </p:sp>
      <p:pic>
        <p:nvPicPr>
          <p:cNvPr id="8" name="Picture 7" descr="http://upload.wikimedia.org/wikipedia/commons/3/33/ExoMars_Trace_Gas_Orbit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67" y="1149805"/>
            <a:ext cx="3811088" cy="26173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http://www.collectspace.com/images/news-090313a-l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0" y="4276228"/>
            <a:ext cx="3124200" cy="24937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http://nssdc.gsfc.nasa.gov/planetary/image/new_horiz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3505200" cy="27279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http://www.wonderwhizkids.com/wwkimages/Know_Why/satellite_11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18" y="2430079"/>
            <a:ext cx="4453346" cy="26783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TextBox 12"/>
          <p:cNvSpPr txBox="1"/>
          <p:nvPr/>
        </p:nvSpPr>
        <p:spPr>
          <a:xfrm>
            <a:off x="10794046" y="1149805"/>
            <a:ext cx="948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Orbiter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38829" y="3980306"/>
            <a:ext cx="1878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Mission Control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40588" y="4908419"/>
            <a:ext cx="1116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Satellite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8428" y="4048486"/>
            <a:ext cx="1878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Flyby Spacecraft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99090" y="12248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49711" y="12248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210800" y="424854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4224372" y="3033542"/>
            <a:ext cx="352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0" name="Rectangle 19"/>
          <p:cNvSpPr/>
          <p:nvPr/>
        </p:nvSpPr>
        <p:spPr>
          <a:xfrm flipH="1">
            <a:off x="1730812" y="4482644"/>
            <a:ext cx="660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425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Sea Diver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2" y="793750"/>
            <a:ext cx="6290733" cy="4718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9932" y="551180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Eryn Beisner, a UND alumna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8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SCIGIRLS DEEP SEA DIVER</a:t>
            </a:r>
            <a:endParaRPr lang="en-US" sz="4000" b="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02733" y="1371600"/>
            <a:ext cx="6891867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latin typeface="+mj-lt"/>
              </a:rPr>
              <a:t>What does it mean to be neutrally buoyant?</a:t>
            </a:r>
          </a:p>
          <a:p>
            <a:r>
              <a:rPr lang="en-US" sz="2800" kern="0" dirty="0" smtClean="0">
                <a:latin typeface="+mj-lt"/>
              </a:rPr>
              <a:t>Balancing act between forces</a:t>
            </a:r>
          </a:p>
          <a:p>
            <a:r>
              <a:rPr lang="en-US" sz="2800" kern="0" dirty="0" smtClean="0">
                <a:latin typeface="+mj-lt"/>
              </a:rPr>
              <a:t>Densities are equal</a:t>
            </a:r>
          </a:p>
          <a:p>
            <a:r>
              <a:rPr lang="en-US" sz="2800" kern="0" dirty="0" smtClean="0">
                <a:latin typeface="+mj-lt"/>
              </a:rPr>
              <a:t>Which planet would “float” in a giant pool of water?</a:t>
            </a:r>
          </a:p>
          <a:p>
            <a:endParaRPr lang="en-US" sz="2800" kern="0" dirty="0" smtClean="0">
              <a:latin typeface="+mj-lt"/>
            </a:endParaRPr>
          </a:p>
          <a:p>
            <a:endParaRPr lang="en-US" sz="2800" kern="0" dirty="0" smtClean="0">
              <a:latin typeface="+mj-lt"/>
            </a:endParaRPr>
          </a:p>
        </p:txBody>
      </p:sp>
      <p:pic>
        <p:nvPicPr>
          <p:cNvPr id="1028" name="Picture 4" descr="Summer Sketches.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7" y="3964614"/>
            <a:ext cx="2687661" cy="22784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59" y="2937934"/>
            <a:ext cx="3305175" cy="33051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741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9795</TotalTime>
  <Words>681</Words>
  <Application>Microsoft Office PowerPoint</Application>
  <PresentationFormat>Widescreen</PresentationFormat>
  <Paragraphs>154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MS PGothic</vt:lpstr>
      <vt:lpstr>Arial</vt:lpstr>
      <vt:lpstr>Calibri</vt:lpstr>
      <vt:lpstr>Trebuchet MS</vt:lpstr>
      <vt:lpstr>Tw Cen MT</vt:lpstr>
      <vt:lpstr>Wingdings</vt:lpstr>
      <vt:lpstr>Circuit</vt:lpstr>
      <vt:lpstr>Mission to Mars and NASA Educator Resources</vt:lpstr>
      <vt:lpstr>Meet the Space Grant Team!</vt:lpstr>
      <vt:lpstr>Workshop goals</vt:lpstr>
      <vt:lpstr>HSFL Tours for Kids  (Afterwards)</vt:lpstr>
      <vt:lpstr>Pocket Solar System</vt:lpstr>
      <vt:lpstr>Strange New Planet</vt:lpstr>
      <vt:lpstr>Your Role on the NASA Team</vt:lpstr>
      <vt:lpstr>Deep Sea Diver</vt:lpstr>
      <vt:lpstr>PowerPoint Presentation</vt:lpstr>
      <vt:lpstr>PowerPoint Presentation</vt:lpstr>
      <vt:lpstr>PowerPoint Presentation</vt:lpstr>
      <vt:lpstr>materials budget</vt:lpstr>
      <vt:lpstr>PowerPoint Presentation</vt:lpstr>
      <vt:lpstr>How can you get involved?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NDspacegrant.und.edu</vt:lpstr>
      <vt:lpstr>NDSGC K-12 Educator Email Listserv</vt:lpstr>
      <vt:lpstr>STEM Ambassador Program</vt:lpstr>
      <vt:lpstr>Please fill out a quick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STEM Ambassadors</dc:title>
  <dc:creator>Marissa Saad</dc:creator>
  <cp:lastModifiedBy>Hillestad, Matthew</cp:lastModifiedBy>
  <cp:revision>211</cp:revision>
  <cp:lastPrinted>2016-09-12T21:50:58Z</cp:lastPrinted>
  <dcterms:created xsi:type="dcterms:W3CDTF">2016-08-10T20:24:21Z</dcterms:created>
  <dcterms:modified xsi:type="dcterms:W3CDTF">2019-04-26T15:32:38Z</dcterms:modified>
</cp:coreProperties>
</file>