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9" r:id="rId3"/>
    <p:sldId id="299" r:id="rId4"/>
    <p:sldId id="303" r:id="rId5"/>
    <p:sldId id="302" r:id="rId6"/>
    <p:sldId id="300" r:id="rId7"/>
    <p:sldId id="301" r:id="rId8"/>
    <p:sldId id="296" r:id="rId9"/>
    <p:sldId id="294" r:id="rId10"/>
    <p:sldId id="295" r:id="rId11"/>
    <p:sldId id="293" r:id="rId12"/>
    <p:sldId id="297" r:id="rId13"/>
    <p:sldId id="28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8760" autoAdjust="0"/>
  </p:normalViewPr>
  <p:slideViewPr>
    <p:cSldViewPr>
      <p:cViewPr varScale="1">
        <p:scale>
          <a:sx n="103" d="100"/>
          <a:sy n="103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DB3E-F3DF-4C10-9769-465595BF62D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D8C2-1F9A-4D1F-8DE4-EE501AA2A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Heat, light, helps plants</a:t>
            </a:r>
            <a:r>
              <a:rPr lang="en-US" baseline="0" dirty="0" smtClean="0"/>
              <a:t> grow, vitamin D,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D8C2-1F9A-4D1F-8DE4-EE501AA2A7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Heat, light, helps plants</a:t>
            </a:r>
            <a:r>
              <a:rPr lang="en-US" baseline="0" dirty="0" smtClean="0"/>
              <a:t> grow, vitamin D,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D8C2-1F9A-4D1F-8DE4-EE501AA2A7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Good: healthy</a:t>
            </a:r>
            <a:r>
              <a:rPr lang="en-US" baseline="0" dirty="0" smtClean="0"/>
              <a:t> bones and immune system</a:t>
            </a:r>
          </a:p>
          <a:p>
            <a:r>
              <a:rPr lang="en-US" baseline="0" dirty="0" smtClean="0"/>
              <a:t>Bad: sunburn, skin cancer, wrinkly skin…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D8C2-1F9A-4D1F-8DE4-EE501AA2A7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harmful to immune system, astronauts become susceptible to infection, once they reach certain levels</a:t>
            </a:r>
            <a:r>
              <a:rPr lang="en-US" baseline="0" dirty="0" smtClean="0"/>
              <a:t> – they do not continue to work in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D8C2-1F9A-4D1F-8DE4-EE501AA2A7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6A5B2266-037C-4497-A5B4-E638018C971D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86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63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600"/>
            </a:lvl1pPr>
            <a:lvl2pPr>
              <a:defRPr sz="2400"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r>
              <a:rPr lang="en-US" dirty="0" smtClean="0"/>
              <a:t>Click to edit Master subtitle style</a:t>
            </a:r>
          </a:p>
          <a:p>
            <a:pPr lvl="1"/>
            <a:r>
              <a:rPr lang="en-US" dirty="0" err="1" smtClean="0"/>
              <a:t>Fff</a:t>
            </a:r>
            <a:endParaRPr lang="en-US" dirty="0" smtClean="0"/>
          </a:p>
          <a:p>
            <a:pPr lvl="2"/>
            <a:r>
              <a:rPr lang="en-US" dirty="0" err="1" smtClean="0"/>
              <a:t>dd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21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D0DD6-7805-4E9D-B150-4B5056EA5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10CF7-4E63-423C-9BDC-DFF9F3087600}" type="datetimeFigureOut">
              <a:rPr lang="en-US" smtClean="0"/>
              <a:pPr/>
              <a:t>4/25/2019</a:t>
            </a:fld>
            <a:endParaRPr lang="en-US"/>
          </a:p>
        </p:txBody>
      </p:sp>
      <p:pic>
        <p:nvPicPr>
          <p:cNvPr id="7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D0DD6-7805-4E9D-B150-4B5056EA5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10CF7-4E63-423C-9BDC-DFF9F3087600}" type="datetimeFigureOut">
              <a:rPr lang="en-US" smtClean="0"/>
              <a:pPr/>
              <a:t>4/25/2019</a:t>
            </a:fld>
            <a:endParaRPr lang="en-US"/>
          </a:p>
        </p:txBody>
      </p:sp>
      <p:pic>
        <p:nvPicPr>
          <p:cNvPr id="7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0" descr="http://otis.grc.nasa.gov/images/nasa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cnolby\Documents\Caitlin\Images\NDSG_logo_sm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45D0DD6-7805-4E9D-B150-4B5056EA54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B610CF7-4E63-423C-9BDC-DFF9F3087600}" type="datetimeFigureOut">
              <a:rPr lang="en-US" smtClean="0"/>
              <a:pPr/>
              <a:t>4/25/2019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potthestation.nasa.gov/" TargetMode="Externa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youtube.com/watch?v=8V9quPcNWZE" TargetMode="External"/><Relationship Id="rId7" Type="http://schemas.openxmlformats.org/officeDocument/2006/relationships/hyperlink" Target="http://www.youtube.com/watch?v=cOdzhQS_MMw&amp;feature=endscreen&amp;NR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f-FxhCZold0" TargetMode="External"/><Relationship Id="rId5" Type="http://schemas.openxmlformats.org/officeDocument/2006/relationships/hyperlink" Target="http://www.youtube.com/watch?v=ZP7AVBdJYOg\" TargetMode="External"/><Relationship Id="rId4" Type="http://schemas.openxmlformats.org/officeDocument/2006/relationships/hyperlink" Target="http://www.youtube.com/watch?v=MU0Rgpdujzo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hyperlink" Target="file:///G:\RW_SpaceWeather_OC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NASA_Real_World_SpaceWeather_OC/RW_SpaceWeather_OC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nationalgeographic.com/wpf/media-live/photos/000/012/cache/space-shuttle-atlantis_1223_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1" y="109055"/>
            <a:ext cx="2388495" cy="17913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NASA and Human</a:t>
            </a:r>
            <a:br>
              <a:rPr lang="en-US" dirty="0" smtClean="0"/>
            </a:br>
            <a:r>
              <a:rPr lang="en-US" dirty="0" smtClean="0"/>
              <a:t>Space Exploration</a:t>
            </a:r>
            <a:br>
              <a:rPr lang="en-US" dirty="0" smtClean="0"/>
            </a:br>
            <a:r>
              <a:rPr lang="en-US" i="1" dirty="0" smtClean="0">
                <a:solidFill>
                  <a:srgbClr val="FFFF00"/>
                </a:solidFill>
              </a:rPr>
              <a:t>Radiation!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2058" name="Picture 10" descr="http://otis.grc.nasa.gov/images/nasa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59" y="6261020"/>
            <a:ext cx="607941" cy="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nolby\Documents\Caitlin\Images\NDSG_logo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07890"/>
            <a:ext cx="509884" cy="3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556000" y="4191000"/>
            <a:ext cx="541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kern="0" dirty="0" smtClean="0"/>
              <a:t>Caitlin Nolby</a:t>
            </a:r>
          </a:p>
          <a:p>
            <a:pPr>
              <a:buFont typeface="Arial" pitchFamily="34" charset="0"/>
              <a:buNone/>
            </a:pPr>
            <a:r>
              <a:rPr lang="en-US" kern="0" dirty="0" smtClean="0"/>
              <a:t>Space Studies Department, UND</a:t>
            </a:r>
          </a:p>
          <a:p>
            <a:pPr>
              <a:buFont typeface="Arial" pitchFamily="34" charset="0"/>
              <a:buNone/>
            </a:pPr>
            <a:r>
              <a:rPr lang="en-US" kern="0" dirty="0" smtClean="0"/>
              <a:t>North Dakota Space Grant Consortium</a:t>
            </a:r>
            <a:endParaRPr lang="en-US" kern="0" dirty="0"/>
          </a:p>
        </p:txBody>
      </p:sp>
      <p:pic>
        <p:nvPicPr>
          <p:cNvPr id="1028" name="Picture 4" descr="http://d1jqu7g1y74ds1.cloudfront.net/wp-content/uploads/2010/12/sts-133cr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2" y="4735636"/>
            <a:ext cx="2462455" cy="19699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bimg.com/img-5267fd95/turbine/dp-astronauts-space-station-2013102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r="5119"/>
          <a:stretch/>
        </p:blipFill>
        <p:spPr bwMode="auto">
          <a:xfrm>
            <a:off x="1674455" y="3622495"/>
            <a:ext cx="1708825" cy="16265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energia.ru/ru/im/4-i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17">
            <a:off x="1043300" y="1289846"/>
            <a:ext cx="2562942" cy="23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upload.wikimedia.org/wikipedia/commons/2/24/Astronaut-EVA_edit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6256">
            <a:off x="-82108" y="2378630"/>
            <a:ext cx="1926445" cy="2161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668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dirty="0" smtClean="0"/>
              <a:t>Spacesuit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62778"/>
            <a:ext cx="3678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Temperatures can </a:t>
            </a:r>
            <a:r>
              <a:rPr lang="en-US" sz="2800" dirty="0" smtClean="0"/>
              <a:t>reach</a:t>
            </a:r>
          </a:p>
          <a:p>
            <a:r>
              <a:rPr lang="en-US" sz="2800" dirty="0" smtClean="0"/>
              <a:t>250 </a:t>
            </a:r>
            <a:r>
              <a:rPr lang="en-US" sz="2800" dirty="0"/>
              <a:t>°F!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48228"/>
              </p:ext>
            </p:extLst>
          </p:nvPr>
        </p:nvGraphicFramePr>
        <p:xfrm>
          <a:off x="342900" y="129540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Space…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So, spacesuits have…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http://human.space.edu/images/lc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9283"/>
            <a:ext cx="26003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mazing-space.stsci.edu/sm4/image_gallery/db/20090517b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0" y="3288323"/>
            <a:ext cx="40767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0998" y="5334000"/>
            <a:ext cx="40760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 layer with </a:t>
            </a:r>
            <a:r>
              <a:rPr lang="en-US" sz="2800" dirty="0" smtClean="0"/>
              <a:t>tubes</a:t>
            </a:r>
          </a:p>
          <a:p>
            <a:r>
              <a:rPr lang="en-US" sz="2800" dirty="0" smtClean="0"/>
              <a:t>through </a:t>
            </a:r>
            <a:r>
              <a:rPr lang="en-US" sz="2800" dirty="0"/>
              <a:t>which </a:t>
            </a:r>
            <a:r>
              <a:rPr lang="en-US" sz="2800" dirty="0" smtClean="0"/>
              <a:t>water flows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cools the body</a:t>
            </a:r>
          </a:p>
        </p:txBody>
      </p:sp>
      <p:pic>
        <p:nvPicPr>
          <p:cNvPr id="6154" name="Picture 10" descr="http://trustworks.files.wordpress.com/2013/06/therm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88" y="2902650"/>
            <a:ext cx="2283725" cy="304496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://www2.dupont.com/media/en-us/sites/default/files/DuPont_on_the_mo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451"/>
            <a:ext cx="8469617" cy="66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962778"/>
            <a:ext cx="34509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Temperatures can also</a:t>
            </a:r>
          </a:p>
          <a:p>
            <a:pPr>
              <a:defRPr/>
            </a:pPr>
            <a:r>
              <a:rPr lang="en-US" sz="2800" dirty="0"/>
              <a:t>go down to -250 °F!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40062"/>
              </p:ext>
            </p:extLst>
          </p:nvPr>
        </p:nvGraphicFramePr>
        <p:xfrm>
          <a:off x="342900" y="129540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Space…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So, spacesuits have…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96257" y="3352800"/>
            <a:ext cx="4090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Layers to insulate </a:t>
            </a:r>
            <a:r>
              <a:rPr lang="en-US" sz="2800" dirty="0" smtClean="0"/>
              <a:t>the body</a:t>
            </a:r>
          </a:p>
          <a:p>
            <a:r>
              <a:rPr lang="en-US" sz="2800" dirty="0" smtClean="0"/>
              <a:t>from </a:t>
            </a:r>
            <a:r>
              <a:rPr lang="en-US" sz="2800" dirty="0"/>
              <a:t>cool temperatures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Spacesuit Requirements</a:t>
            </a:r>
            <a:endParaRPr lang="en-US" kern="0" dirty="0"/>
          </a:p>
        </p:txBody>
      </p:sp>
      <p:pic>
        <p:nvPicPr>
          <p:cNvPr id="1036" name="Picture 12" descr="http://www.hladna-veriga.si/images/HCP_Cold_chain_thermometer-thumb-346x464-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2511425" cy="337768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://www2.dupont.com/media/en-us/sites/default/files/DuPont_on_the_mo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451"/>
            <a:ext cx="8469617" cy="66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962778"/>
            <a:ext cx="36140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Tiny, high-speed </a:t>
            </a:r>
            <a:r>
              <a:rPr lang="en-US" sz="2800" dirty="0" smtClean="0"/>
              <a:t>rocks</a:t>
            </a:r>
          </a:p>
          <a:p>
            <a:r>
              <a:rPr lang="en-US" sz="2800" dirty="0" smtClean="0"/>
              <a:t>called micrometeoroids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injure astronauts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71878"/>
              </p:ext>
            </p:extLst>
          </p:nvPr>
        </p:nvGraphicFramePr>
        <p:xfrm>
          <a:off x="342900" y="129540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Space…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So, spacesuits have…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96257" y="3352800"/>
            <a:ext cx="43767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Several layers of </a:t>
            </a:r>
            <a:r>
              <a:rPr lang="en-US" sz="2800" dirty="0" smtClean="0"/>
              <a:t>protective</a:t>
            </a:r>
          </a:p>
          <a:p>
            <a:r>
              <a:rPr lang="en-US" sz="2800" dirty="0" smtClean="0"/>
              <a:t>materials </a:t>
            </a:r>
            <a:r>
              <a:rPr lang="en-US" sz="2800" dirty="0"/>
              <a:t>to prevent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from </a:t>
            </a:r>
            <a:r>
              <a:rPr lang="en-US" sz="2800" dirty="0"/>
              <a:t>micrometeoroids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Spacesuit Requirements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053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457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International Space Station</a:t>
            </a:r>
            <a:endParaRPr lang="en-US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3887" y="1143000"/>
            <a:ext cx="44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http://www.greenline.com.kw/uploads/International_Space_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407201" cy="217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ailytexanonline.com/sites/default/files/styles/article_main_image/public/images/2013/03/NASA_nyberg_shuttle500x376.jpg?itok=OfLLVxV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971800"/>
            <a:ext cx="3037772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i0.twimg.com/profile_images/2036050077/sts_131ev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07" y="4648200"/>
            <a:ext cx="2857500" cy="1891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48768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In-orbit construction began 1998</a:t>
            </a:r>
          </a:p>
          <a:p>
            <a:r>
              <a:rPr lang="en-US" kern="0" dirty="0" smtClean="0">
                <a:latin typeface="+mj-lt"/>
              </a:rPr>
              <a:t>Continuously crewed since November 2000</a:t>
            </a:r>
          </a:p>
          <a:p>
            <a:r>
              <a:rPr lang="en-US" kern="0" dirty="0" smtClean="0">
                <a:latin typeface="+mj-lt"/>
              </a:rPr>
              <a:t>Space Shuttle missions delivered equipment and parts</a:t>
            </a:r>
          </a:p>
          <a:p>
            <a:r>
              <a:rPr lang="en-US" kern="0" dirty="0" smtClean="0">
                <a:latin typeface="+mj-lt"/>
              </a:rPr>
              <a:t>How high and how fast?</a:t>
            </a:r>
          </a:p>
          <a:p>
            <a:r>
              <a:rPr lang="en-US" kern="0" dirty="0" smtClean="0">
                <a:latin typeface="+mj-lt"/>
              </a:rPr>
              <a:t>Orbits the Earth at 230 miles up, (~Grand Forks to Minot)</a:t>
            </a:r>
          </a:p>
          <a:p>
            <a:r>
              <a:rPr lang="en-US" kern="0" dirty="0" smtClean="0">
                <a:latin typeface="+mj-lt"/>
              </a:rPr>
              <a:t>One orbit every 90 minutes</a:t>
            </a:r>
          </a:p>
          <a:p>
            <a:r>
              <a:rPr lang="en-US" kern="0" dirty="0" smtClean="0">
                <a:latin typeface="+mj-lt"/>
              </a:rPr>
              <a:t>Karen Nyberg: graduate of UND</a:t>
            </a:r>
          </a:p>
          <a:p>
            <a:r>
              <a:rPr lang="en-US" kern="0" dirty="0" smtClean="0">
                <a:latin typeface="+mj-lt"/>
              </a:rPr>
              <a:t>Spot the Station Website</a:t>
            </a:r>
          </a:p>
          <a:p>
            <a:r>
              <a:rPr lang="en-US" dirty="0">
                <a:hlinkClick r:id="rId5"/>
              </a:rPr>
              <a:t>http://spotthestation.nasa.gov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04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huffpost.com/gen/554183/thumbs/r-MARS-DEBATE-h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572500" cy="33432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Activity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/>
          <a:lstStyle/>
          <a:p>
            <a:r>
              <a:rPr lang="en-US" sz="2900" dirty="0" smtClean="0"/>
              <a:t>It is your job to build a new space suit for NASA astronauts on their way to Mars!</a:t>
            </a:r>
          </a:p>
          <a:p>
            <a:r>
              <a:rPr lang="en-US" sz="2900" dirty="0" smtClean="0"/>
              <a:t>You must test out which material best blocks UV radiation!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931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.bp.blogspot.com/-3nezxmp_dSc/TWLkG6TVmlI/AAAAAAAAACA/x388K0gPd-U/s1600/Apollo11_Astronau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5" y="609600"/>
            <a:ext cx="3286125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Apollo Program</a:t>
            </a:r>
            <a:endParaRPr lang="en-US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3887" y="1143000"/>
            <a:ext cx="44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799" y="990601"/>
            <a:ext cx="5404835" cy="54537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Apollo 11 was the first manned-lunar landing. When?</a:t>
            </a:r>
          </a:p>
          <a:p>
            <a:r>
              <a:rPr lang="en-US" kern="0" dirty="0" smtClean="0">
                <a:latin typeface="+mj-lt"/>
              </a:rPr>
              <a:t>Landing: July 20, 1969. Who?</a:t>
            </a:r>
          </a:p>
          <a:p>
            <a:r>
              <a:rPr lang="en-US" kern="0" dirty="0" smtClean="0">
                <a:latin typeface="+mj-lt"/>
              </a:rPr>
              <a:t>Neil Armstrong, Buzz </a:t>
            </a:r>
            <a:r>
              <a:rPr lang="en-US" kern="0" dirty="0" err="1" smtClean="0">
                <a:latin typeface="+mj-lt"/>
              </a:rPr>
              <a:t>Aldrin</a:t>
            </a:r>
            <a:r>
              <a:rPr lang="en-US" kern="0" dirty="0" smtClean="0">
                <a:latin typeface="+mj-lt"/>
              </a:rPr>
              <a:t>, Michael Collins</a:t>
            </a:r>
          </a:p>
          <a:p>
            <a:r>
              <a:rPr lang="en-US" kern="0" dirty="0" smtClean="0">
                <a:latin typeface="+mj-lt"/>
              </a:rPr>
              <a:t>Saturn V Rocket: 36 stories tall</a:t>
            </a:r>
          </a:p>
          <a:p>
            <a:r>
              <a:rPr lang="en-US" kern="0" dirty="0" smtClean="0">
                <a:latin typeface="+mj-lt"/>
              </a:rPr>
              <a:t>How many men walked on the Moon?</a:t>
            </a:r>
          </a:p>
          <a:p>
            <a:r>
              <a:rPr lang="en-US" kern="0" dirty="0" smtClean="0">
                <a:latin typeface="+mj-lt"/>
              </a:rPr>
              <a:t>12!  One geologist (Harrison “Jack” Schmitt)</a:t>
            </a:r>
          </a:p>
          <a:p>
            <a:r>
              <a:rPr lang="en-US" kern="0" dirty="0" smtClean="0">
                <a:latin typeface="+mj-lt"/>
              </a:rPr>
              <a:t>How much moon rock?</a:t>
            </a:r>
          </a:p>
          <a:p>
            <a:r>
              <a:rPr lang="en-US" kern="0" dirty="0" smtClean="0">
                <a:latin typeface="+mj-lt"/>
              </a:rPr>
              <a:t>842 pounds! </a:t>
            </a:r>
          </a:p>
          <a:p>
            <a:r>
              <a:rPr lang="en-US" sz="1000" dirty="0" smtClean="0">
                <a:hlinkClick r:id="rId3"/>
              </a:rPr>
              <a:t>http://www.youtube.com/watch?v=8V9quPcNWZE</a:t>
            </a:r>
            <a:endParaRPr lang="en-US" sz="1000" dirty="0" smtClean="0"/>
          </a:p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www.youtube.com/watch?v=MU0Rgpdujzo</a:t>
            </a:r>
            <a:endParaRPr lang="en-US" sz="1000" dirty="0" smtClean="0"/>
          </a:p>
          <a:p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www.youtube.com/watch?v=ZP7AVBdJYOg\</a:t>
            </a:r>
            <a:endParaRPr lang="en-US" sz="1000" dirty="0" smtClean="0"/>
          </a:p>
          <a:p>
            <a:r>
              <a:rPr lang="en-US" sz="1000" dirty="0">
                <a:hlinkClick r:id="rId6"/>
              </a:rPr>
              <a:t>http://www.youtube.com/watch?v=f-FxhCZold0</a:t>
            </a:r>
            <a:endParaRPr lang="en-US" sz="1000" dirty="0" smtClean="0"/>
          </a:p>
          <a:p>
            <a:r>
              <a:rPr lang="en-US" sz="1000" dirty="0">
                <a:hlinkClick r:id="rId7"/>
              </a:rPr>
              <a:t>http://www.youtube.com/watch?v=cOdzhQS_MMw&amp;feature=endscreen&amp;NR=1</a:t>
            </a:r>
            <a:endParaRPr lang="en-US" sz="1000" kern="0" dirty="0" smtClean="0">
              <a:latin typeface="+mj-lt"/>
            </a:endParaRPr>
          </a:p>
        </p:txBody>
      </p:sp>
      <p:pic>
        <p:nvPicPr>
          <p:cNvPr id="8196" name="Picture 4" descr="http://2.bp.blogspot.com/-r63oxHejIfw/T3QO2AhLBcI/AAAAAAAAe1E/dpAHID_Kv1g/s1600/nasa-apollo-f1-eng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5" y="3333160"/>
            <a:ext cx="3620568" cy="2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farm9.staticflickr.com/8296/7936192250_91b25b0e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r="32530" b="5313"/>
          <a:stretch/>
        </p:blipFill>
        <p:spPr bwMode="auto">
          <a:xfrm>
            <a:off x="3668966" y="4572000"/>
            <a:ext cx="1902241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88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icons.iconarchive.com/icons/dan-wiersma/solar-system/512/Su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0" y="74777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457200"/>
            <a:ext cx="7772400" cy="76199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What is Radiation?</a:t>
            </a:r>
            <a:endParaRPr lang="en-US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066800"/>
            <a:ext cx="4876801" cy="53775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Where does it come from?</a:t>
            </a:r>
          </a:p>
          <a:p>
            <a:r>
              <a:rPr lang="en-US" kern="0" dirty="0" smtClean="0">
                <a:latin typeface="+mj-lt"/>
              </a:rPr>
              <a:t>What do we get from the Sun?</a:t>
            </a:r>
          </a:p>
          <a:p>
            <a:r>
              <a:rPr lang="en-US" kern="0" dirty="0">
                <a:latin typeface="+mj-lt"/>
              </a:rPr>
              <a:t>Energy – waves and </a:t>
            </a:r>
            <a:r>
              <a:rPr lang="en-US" kern="0" dirty="0" smtClean="0">
                <a:latin typeface="+mj-lt"/>
              </a:rPr>
              <a:t>particles</a:t>
            </a:r>
          </a:p>
          <a:p>
            <a:r>
              <a:rPr lang="en-US" kern="0" dirty="0" smtClean="0">
                <a:latin typeface="+mj-lt"/>
              </a:rPr>
              <a:t>Is all light the same?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2922302"/>
            <a:ext cx="4922651" cy="3459808"/>
            <a:chOff x="152400" y="2217282"/>
            <a:chExt cx="4922651" cy="3459808"/>
          </a:xfrm>
        </p:grpSpPr>
        <p:pic>
          <p:nvPicPr>
            <p:cNvPr id="2060" name="Picture 12" descr="https://fragmentsofthetruth.files.wordpress.com/2014/03/rainbow.jpg?w=6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2217282"/>
              <a:ext cx="4770252" cy="32289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52400" y="5215425"/>
              <a:ext cx="16850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Visible Light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58210" y="1851626"/>
            <a:ext cx="3011507" cy="2676526"/>
            <a:chOff x="3429000" y="1676400"/>
            <a:chExt cx="3011507" cy="2676526"/>
          </a:xfrm>
        </p:grpSpPr>
        <p:pic>
          <p:nvPicPr>
            <p:cNvPr id="2062" name="Picture 14" descr="http://callthephysician.com/wp-content/uploads/2012/05/x-ray-300x2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828800"/>
              <a:ext cx="2857500" cy="252412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486400" y="1676400"/>
              <a:ext cx="9541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X-rays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03171" y="2700338"/>
            <a:ext cx="5926529" cy="4004258"/>
            <a:chOff x="3103171" y="2700338"/>
            <a:chExt cx="5926529" cy="4004258"/>
          </a:xfrm>
        </p:grpSpPr>
        <p:pic>
          <p:nvPicPr>
            <p:cNvPr id="2064" name="Picture 16" descr="http://cs620417.vk.me/v620417682/c136/JarWdFxYPG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700338"/>
              <a:ext cx="5753100" cy="398145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103171" y="6242931"/>
              <a:ext cx="11961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Infrared</a:t>
              </a:r>
              <a:endParaRPr lang="en-US" dirty="0"/>
            </a:p>
          </p:txBody>
        </p:sp>
      </p:grpSp>
      <p:pic>
        <p:nvPicPr>
          <p:cNvPr id="1026" name="Picture 2" descr="https://pbs.twimg.com/profile_images/1189777656/eClips_black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3" y="104773"/>
            <a:ext cx="962027" cy="9620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457200"/>
            <a:ext cx="7772400" cy="76199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Electromagnetic Spectrum</a:t>
            </a:r>
            <a:endParaRPr lang="en-US" kern="0" dirty="0" smtClean="0"/>
          </a:p>
        </p:txBody>
      </p:sp>
      <p:pic>
        <p:nvPicPr>
          <p:cNvPr id="2050" name="Picture 2" descr="http://imagcwp.files.wordpress.com/2013/01/electromagn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4" y="1219198"/>
            <a:ext cx="9077334" cy="52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 bwMode="auto">
          <a:xfrm>
            <a:off x="5791200" y="2057400"/>
            <a:ext cx="1066800" cy="1066800"/>
          </a:xfrm>
          <a:prstGeom prst="donut">
            <a:avLst>
              <a:gd name="adj" fmla="val 7551"/>
            </a:avLst>
          </a:prstGeom>
          <a:solidFill>
            <a:srgbClr val="00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8468040">
            <a:off x="6511076" y="1285543"/>
            <a:ext cx="1676400" cy="697085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36345" y="4572302"/>
            <a:ext cx="3320975" cy="2066330"/>
            <a:chOff x="2879842" y="3886200"/>
            <a:chExt cx="3320975" cy="2066330"/>
          </a:xfrm>
        </p:grpSpPr>
        <p:pic>
          <p:nvPicPr>
            <p:cNvPr id="2054" name="Picture 6" descr="https://7e8c.https.cdn.softlayer.net/807E8C/origin.theweek.com/img/dir_0091/45791_article_full/earths-atmosphere-from-space.jpg?2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842" y="3886200"/>
              <a:ext cx="3215620" cy="19391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368264" y="5490865"/>
              <a:ext cx="18325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Atmosphere!</a:t>
              </a:r>
              <a:endParaRPr lang="en-US" dirty="0"/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Ultraviolet Radiation</a:t>
            </a:r>
            <a:endParaRPr lang="en-US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990601"/>
            <a:ext cx="4038601" cy="54537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Can be good – Vitamin D!</a:t>
            </a:r>
          </a:p>
          <a:p>
            <a:r>
              <a:rPr lang="en-US" kern="0" dirty="0" smtClean="0">
                <a:latin typeface="+mj-lt"/>
              </a:rPr>
              <a:t>Too much can be harmful</a:t>
            </a:r>
          </a:p>
          <a:p>
            <a:r>
              <a:rPr lang="en-US" kern="0" dirty="0" smtClean="0">
                <a:latin typeface="+mj-lt"/>
              </a:rPr>
              <a:t>How do we stay safe?</a:t>
            </a:r>
          </a:p>
          <a:p>
            <a:r>
              <a:rPr lang="en-US" kern="0" dirty="0" smtClean="0">
                <a:latin typeface="+mj-lt"/>
              </a:rPr>
              <a:t>Does Earth protect us?</a:t>
            </a:r>
          </a:p>
          <a:p>
            <a:r>
              <a:rPr lang="en-US" kern="0" dirty="0" smtClean="0">
                <a:latin typeface="+mj-lt"/>
              </a:rPr>
              <a:t>Ozone Layer absorbs UV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3448" y="1100247"/>
            <a:ext cx="2997391" cy="2561818"/>
            <a:chOff x="4573448" y="1100247"/>
            <a:chExt cx="2997391" cy="2561818"/>
          </a:xfrm>
        </p:grpSpPr>
        <p:pic>
          <p:nvPicPr>
            <p:cNvPr id="2050" name="Picture 2" descr="http://wac.450f.edgecastcdn.net/80450F/supertalk1270.com/files/2013/11/Karen-Nyberg_Getty-Images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" r="3263"/>
            <a:stretch/>
          </p:blipFill>
          <p:spPr bwMode="auto">
            <a:xfrm>
              <a:off x="4620086" y="1100247"/>
              <a:ext cx="2950753" cy="24519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573448" y="3200400"/>
              <a:ext cx="16273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Sunglasses!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4600" y="2765773"/>
            <a:ext cx="2481195" cy="2451400"/>
            <a:chOff x="6570627" y="3200400"/>
            <a:chExt cx="2213045" cy="2253124"/>
          </a:xfrm>
        </p:grpSpPr>
        <p:pic>
          <p:nvPicPr>
            <p:cNvPr id="2052" name="Picture 4" descr="http://denisewidner.com/wp-content/uploads/2014/07/sunscreen-being-applied-to-child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3" r="15068"/>
            <a:stretch/>
          </p:blipFill>
          <p:spPr bwMode="auto">
            <a:xfrm>
              <a:off x="6570627" y="3200400"/>
              <a:ext cx="2213045" cy="19431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570627" y="5029200"/>
              <a:ext cx="1495227" cy="424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kern="0" dirty="0" smtClean="0"/>
                <a:t>Sunscreen!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101" y="3887112"/>
            <a:ext cx="4078528" cy="2751520"/>
            <a:chOff x="504101" y="3887112"/>
            <a:chExt cx="4078528" cy="2751520"/>
          </a:xfrm>
        </p:grpSpPr>
        <p:pic>
          <p:nvPicPr>
            <p:cNvPr id="1026" name="Picture 2" descr="http://www.crawford2000.co.uk/image/Earth-magnetic-field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55"/>
            <a:stretch/>
          </p:blipFill>
          <p:spPr bwMode="auto">
            <a:xfrm>
              <a:off x="677379" y="3887112"/>
              <a:ext cx="3905250" cy="262430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4101" y="6176967"/>
              <a:ext cx="21259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Magnetic Field!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199" y="3124292"/>
            <a:ext cx="8049087" cy="3514339"/>
            <a:chOff x="457199" y="3124292"/>
            <a:chExt cx="8049087" cy="3514339"/>
          </a:xfrm>
        </p:grpSpPr>
        <p:grpSp>
          <p:nvGrpSpPr>
            <p:cNvPr id="10" name="Group 9"/>
            <p:cNvGrpSpPr/>
            <p:nvPr/>
          </p:nvGrpSpPr>
          <p:grpSpPr>
            <a:xfrm>
              <a:off x="457199" y="3200400"/>
              <a:ext cx="8049087" cy="3438231"/>
              <a:chOff x="334177" y="4369644"/>
              <a:chExt cx="5310268" cy="1544654"/>
            </a:xfrm>
          </p:grpSpPr>
          <p:pic>
            <p:nvPicPr>
              <p:cNvPr id="2056" name="Picture 8" descr="http://www.wired.com/images_blogs/wiredscience/2011/06/curve_earth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77" y="4369644"/>
                <a:ext cx="5310268" cy="15446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ight Arrow 8"/>
              <p:cNvSpPr/>
              <p:nvPr/>
            </p:nvSpPr>
            <p:spPr bwMode="auto">
              <a:xfrm rot="19010928">
                <a:off x="1273619" y="4990624"/>
                <a:ext cx="1607335" cy="457200"/>
              </a:xfrm>
              <a:prstGeom prst="rightArrow">
                <a:avLst/>
              </a:prstGeom>
              <a:solidFill>
                <a:srgbClr val="00FF00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083859" y="3124292"/>
              <a:ext cx="1072456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500" b="1" kern="0" dirty="0">
                  <a:solidFill>
                    <a:srgbClr val="FFFF00"/>
                  </a:solidFill>
                </a:rPr>
                <a:t>?</a:t>
              </a:r>
              <a:endParaRPr lang="en-US" sz="115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Radiation in Space</a:t>
            </a:r>
            <a:endParaRPr lang="en-US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61305"/>
            <a:ext cx="5638801" cy="23962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No atmosphere – so what do astronauts do?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1030473"/>
            <a:ext cx="3008128" cy="4455927"/>
            <a:chOff x="5943600" y="1030473"/>
            <a:chExt cx="3008128" cy="4455927"/>
          </a:xfrm>
        </p:grpSpPr>
        <p:pic>
          <p:nvPicPr>
            <p:cNvPr id="3076" name="Picture 4" descr="http://mix.msfc.nasa.gov/IMAGES/MEDIUM/800455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50"/>
            <a:stretch/>
          </p:blipFill>
          <p:spPr bwMode="auto">
            <a:xfrm>
              <a:off x="5943600" y="1066800"/>
              <a:ext cx="2904433" cy="44196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1030473"/>
              <a:ext cx="2246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Wear Spacesuits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3911" y="2209402"/>
            <a:ext cx="3448142" cy="2705797"/>
            <a:chOff x="199222" y="2440235"/>
            <a:chExt cx="3448142" cy="2705797"/>
          </a:xfrm>
        </p:grpSpPr>
        <p:pic>
          <p:nvPicPr>
            <p:cNvPr id="3074" name="Picture 2" descr="http://lh4.ggpht.com/-HUx-WTOTRw4/T4QsJkmxYdI/AAAAAAAAdik/gXoEgKrY_Wc/space-walk_thumb%25255B2%25255D.jpg?imgmax=8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40235"/>
              <a:ext cx="3418764" cy="269398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9222" y="4684367"/>
              <a:ext cx="9396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Visors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86113" y="3674929"/>
            <a:ext cx="3865119" cy="2958936"/>
            <a:chOff x="3286113" y="3674929"/>
            <a:chExt cx="3865119" cy="2958936"/>
          </a:xfrm>
        </p:grpSpPr>
        <p:pic>
          <p:nvPicPr>
            <p:cNvPr id="3078" name="Picture 6" descr="http://newshour.s3.amazonaws.com/photos/2013/12/06/iss-sta2_slidesho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135" y="3674929"/>
              <a:ext cx="3634097" cy="27281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286113" y="6172200"/>
              <a:ext cx="20361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kern="0" dirty="0" smtClean="0"/>
                <a:t>Live in stations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5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33887" y="533400"/>
            <a:ext cx="7772400" cy="68579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>
                <a:latin typeface="Arial" charset="0"/>
              </a:rPr>
              <a:t>Radiation in Space</a:t>
            </a:r>
            <a:endParaRPr lang="en-US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8201488" cy="33528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Even with all of this protection, some radiation gets through</a:t>
            </a:r>
          </a:p>
          <a:p>
            <a:r>
              <a:rPr lang="en-US" kern="0" dirty="0" smtClean="0">
                <a:latin typeface="+mj-lt"/>
              </a:rPr>
              <a:t>Each day = 8 chest X-rays!</a:t>
            </a:r>
          </a:p>
          <a:p>
            <a:r>
              <a:rPr lang="en-US" kern="0" dirty="0" smtClean="0">
                <a:latin typeface="+mj-lt"/>
              </a:rPr>
              <a:t>10x’s what we experience on Earth</a:t>
            </a:r>
          </a:p>
          <a:p>
            <a:r>
              <a:rPr lang="en-US" kern="0" dirty="0" smtClean="0">
                <a:latin typeface="+mj-lt"/>
              </a:rPr>
              <a:t>Astronauts wear </a:t>
            </a:r>
            <a:r>
              <a:rPr lang="en-US" b="1" kern="0" dirty="0" smtClean="0">
                <a:solidFill>
                  <a:srgbClr val="FFFF00"/>
                </a:solidFill>
                <a:latin typeface="+mj-lt"/>
              </a:rPr>
              <a:t>dosimeters</a:t>
            </a:r>
          </a:p>
          <a:p>
            <a:r>
              <a:rPr lang="en-US" kern="0" dirty="0" smtClean="0">
                <a:latin typeface="+mj-lt"/>
              </a:rPr>
              <a:t>High energy X-rays</a:t>
            </a:r>
          </a:p>
          <a:p>
            <a:r>
              <a:rPr lang="en-US" kern="0" dirty="0" smtClean="0">
                <a:latin typeface="+mj-lt"/>
              </a:rPr>
              <a:t>Gamma Rays</a:t>
            </a:r>
          </a:p>
          <a:p>
            <a:r>
              <a:rPr lang="en-US" kern="0" dirty="0" smtClean="0">
                <a:latin typeface="+mj-lt"/>
              </a:rPr>
              <a:t>Cosmic Rays</a:t>
            </a:r>
          </a:p>
        </p:txBody>
      </p:sp>
      <p:pic>
        <p:nvPicPr>
          <p:cNvPr id="4098" name="Picture 2" descr="https://ssl.tksc.jaxa.jp/spacerad/images/img_area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3"/>
          <a:stretch/>
        </p:blipFill>
        <p:spPr bwMode="auto">
          <a:xfrm>
            <a:off x="5181600" y="1752600"/>
            <a:ext cx="3736659" cy="281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neterde.de/Members/holgerkroker/1005/0201490-Nasa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53877"/>
            <a:ext cx="2599460" cy="20326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dirty="0" smtClean="0"/>
              <a:t>Spacesuit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62778"/>
            <a:ext cx="386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There is no air to breathe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39993"/>
              </p:ext>
            </p:extLst>
          </p:nvPr>
        </p:nvGraphicFramePr>
        <p:xfrm>
          <a:off x="342900" y="129540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Space…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So, spacesuits have…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://www.daviddarling.info/images/Orlan_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3502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20013152">
            <a:off x="3717609" y="3839034"/>
            <a:ext cx="1930818" cy="381000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6969" y="5537766"/>
            <a:ext cx="224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Oxygen tanks!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88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4.media.tumblr.com/JaMfucY6AltfqzepFpgXBcxC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660"/>
            <a:ext cx="4132294" cy="2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dirty="0" smtClean="0"/>
              <a:t>Spacesuit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62778"/>
            <a:ext cx="428226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There is no air pressure to</a:t>
            </a:r>
          </a:p>
          <a:p>
            <a:r>
              <a:rPr lang="en-US" sz="2800" dirty="0"/>
              <a:t>keep blood from boiling and</a:t>
            </a:r>
          </a:p>
          <a:p>
            <a:r>
              <a:rPr lang="en-US" sz="2800" dirty="0"/>
              <a:t>gases in the body </a:t>
            </a:r>
            <a:r>
              <a:rPr lang="en-US" sz="2800" dirty="0" smtClean="0"/>
              <a:t>from</a:t>
            </a:r>
          </a:p>
          <a:p>
            <a:r>
              <a:rPr lang="en-US" sz="2800" dirty="0" smtClean="0"/>
              <a:t>expanding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74065"/>
              </p:ext>
            </p:extLst>
          </p:nvPr>
        </p:nvGraphicFramePr>
        <p:xfrm>
          <a:off x="342900" y="129540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Space…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So, spacesuits have…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83018" y="5060712"/>
            <a:ext cx="36869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 pressure </a:t>
            </a:r>
            <a:r>
              <a:rPr lang="en-US" sz="2800" dirty="0" smtClean="0"/>
              <a:t>layer to keep</a:t>
            </a:r>
          </a:p>
          <a:p>
            <a:r>
              <a:rPr lang="en-US" sz="2800" dirty="0" smtClean="0"/>
              <a:t>body </a:t>
            </a:r>
            <a:r>
              <a:rPr lang="en-US" sz="2800" dirty="0"/>
              <a:t>fluids and gases </a:t>
            </a:r>
            <a:r>
              <a:rPr lang="en-US" sz="2800" dirty="0" smtClean="0"/>
              <a:t>in</a:t>
            </a:r>
          </a:p>
          <a:p>
            <a:r>
              <a:rPr lang="en-US" sz="2800" dirty="0" smtClean="0"/>
              <a:t>their </a:t>
            </a:r>
            <a:r>
              <a:rPr lang="en-US" sz="2800" dirty="0"/>
              <a:t>proper state</a:t>
            </a:r>
          </a:p>
        </p:txBody>
      </p:sp>
      <p:pic>
        <p:nvPicPr>
          <p:cNvPr id="1028" name="Picture 4" descr="http://upload.wikimedia.org/wikipedia/en/8/8a/Tm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25" y="2133600"/>
            <a:ext cx="34385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621474">
            <a:off x="3867346" y="3405188"/>
            <a:ext cx="1930818" cy="381000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Educator_Resources_Pre_service_teachers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530</Words>
  <Application>Microsoft Office PowerPoint</Application>
  <PresentationFormat>On-screen Show (4:3)</PresentationFormat>
  <Paragraphs>115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Times</vt:lpstr>
      <vt:lpstr>Times New Roman</vt:lpstr>
      <vt:lpstr>Wingdings</vt:lpstr>
      <vt:lpstr>Educator_Resources_Pre_service_teachers</vt:lpstr>
      <vt:lpstr>NASA and Human Space Exploration Radiation!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Spacesuit Requirements</vt:lpstr>
      <vt:lpstr>Spacesuit Requirements</vt:lpstr>
      <vt:lpstr>Spacesuit Requirements</vt:lpstr>
      <vt:lpstr> </vt:lpstr>
      <vt:lpstr> </vt:lpstr>
      <vt:lpstr>PowerPoint Presentation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Exploration: Robots and Humans</dc:title>
  <dc:creator>Caitlin Nolby</dc:creator>
  <cp:lastModifiedBy>Hillestad, Matthew</cp:lastModifiedBy>
  <cp:revision>123</cp:revision>
  <dcterms:created xsi:type="dcterms:W3CDTF">2013-06-12T19:37:48Z</dcterms:created>
  <dcterms:modified xsi:type="dcterms:W3CDTF">2019-04-25T18:37:09Z</dcterms:modified>
</cp:coreProperties>
</file>